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 id="2147483684" r:id="rId2"/>
  </p:sldMasterIdLst>
  <p:sldIdLst>
    <p:sldId id="287" r:id="rId3"/>
    <p:sldId id="289" r:id="rId4"/>
    <p:sldId id="257" r:id="rId5"/>
    <p:sldId id="258" r:id="rId6"/>
    <p:sldId id="259" r:id="rId7"/>
    <p:sldId id="260" r:id="rId8"/>
    <p:sldId id="261" r:id="rId9"/>
    <p:sldId id="273" r:id="rId10"/>
    <p:sldId id="263" r:id="rId11"/>
    <p:sldId id="278" r:id="rId12"/>
    <p:sldId id="264" r:id="rId13"/>
    <p:sldId id="265" r:id="rId14"/>
    <p:sldId id="266" r:id="rId15"/>
    <p:sldId id="267" r:id="rId16"/>
    <p:sldId id="279" r:id="rId17"/>
    <p:sldId id="268" r:id="rId18"/>
    <p:sldId id="269" r:id="rId19"/>
    <p:sldId id="262" r:id="rId20"/>
    <p:sldId id="277" r:id="rId21"/>
    <p:sldId id="274" r:id="rId22"/>
    <p:sldId id="275" r:id="rId23"/>
    <p:sldId id="276"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E1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19" name="Footer Placeholder 18"/>
          <p:cNvSpPr>
            <a:spLocks noGrp="1"/>
          </p:cNvSpPr>
          <p:nvPr>
            <p:ph type="ftr" sz="quarter" idx="11"/>
          </p:nvPr>
        </p:nvSpPr>
        <p:spPr/>
        <p:txBody>
          <a:bodyPr/>
          <a:lstStyle/>
          <a:p>
            <a:endParaRPr lang="ar-IQ" dirty="0"/>
          </a:p>
        </p:txBody>
      </p:sp>
      <p:sp>
        <p:nvSpPr>
          <p:cNvPr id="27" name="Slide Number Placeholder 26"/>
          <p:cNvSpPr>
            <a:spLocks noGrp="1"/>
          </p:cNvSpPr>
          <p:nvPr>
            <p:ph type="sldNum" sz="quarter" idx="12"/>
          </p:nvPr>
        </p:nvSpPr>
        <p:spPr/>
        <p:txBody>
          <a:bodyPr/>
          <a:lstStyle/>
          <a:p>
            <a:fld id="{C6C4E8A9-0496-417F-A39D-1681025A5896}"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C6C4E8A9-0496-417F-A39D-1681025A5896}"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C6C4E8A9-0496-417F-A39D-1681025A5896}" type="slidenum">
              <a:rPr lang="ar-IQ" smtClean="0"/>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31481047-4611-489A-A4D9-EDF714F28CEB}"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278144273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1880557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344752001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1481047-4611-489A-A4D9-EDF714F28CE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1461465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32" y="1859771"/>
            <a:ext cx="4041775"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32" y="2514600"/>
            <a:ext cx="4041775"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31481047-4611-489A-A4D9-EDF714F28CEB}"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3968760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31481047-4611-489A-A4D9-EDF714F28CEB}"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11465316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81047-4611-489A-A4D9-EDF714F28CEB}"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377717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195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1481047-4611-489A-A4D9-EDF714F28CE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129685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C6C4E8A9-0496-417F-A39D-1681025A5896}" type="slidenum">
              <a:rPr lang="ar-IQ" smtClean="0"/>
              <a:t>‹#›</a:t>
            </a:fld>
            <a:endParaRPr lang="ar-IQ"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2" name="Title 1"/>
          <p:cNvSpPr>
            <a:spLocks noGrp="1"/>
          </p:cNvSpPr>
          <p:nvPr>
            <p:ph type="title"/>
          </p:nvPr>
        </p:nvSpPr>
        <p:spPr>
          <a:xfrm>
            <a:off x="609600" y="1176999"/>
            <a:ext cx="2212848" cy="1582621"/>
          </a:xfrm>
        </p:spPr>
        <p:txBody>
          <a:bodyPr vert="horz" lIns="45720" tIns="45720" rIns="45720" bIns="45720" anchor="b"/>
          <a:lstStyle>
            <a:lvl1pPr algn="l">
              <a:buNone/>
              <a:defRPr sz="15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188"/>
              </a:spcBef>
              <a:buFontTx/>
              <a:buNone/>
              <a:defRPr sz="975"/>
            </a:lvl1pPr>
            <a:lvl2pPr>
              <a:defRPr sz="900"/>
            </a:lvl2pPr>
            <a:lvl3pPr>
              <a:defRPr sz="750"/>
            </a:lvl3pPr>
            <a:lvl4pPr>
              <a:defRPr sz="675"/>
            </a:lvl4pPr>
            <a:lvl5pPr>
              <a:defRPr sz="675"/>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31481047-4611-489A-A4D9-EDF714F28CE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64"/>
            <a:ext cx="609600" cy="365125"/>
          </a:xfrm>
        </p:spPr>
        <p:txBody>
          <a:bodyPr/>
          <a:lstStyle/>
          <a:p>
            <a:fld id="{3BEB4F5B-AA69-4DA4-80EE-1B58A8EC6EB8}"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11" name="Freeform 10"/>
          <p:cNvSpPr>
            <a:spLocks/>
          </p:cNvSpPr>
          <p:nvPr/>
        </p:nvSpPr>
        <p:spPr bwMode="auto">
          <a:xfrm flipV="1">
            <a:off x="4381500" y="6219839"/>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Tree>
    <p:extLst>
      <p:ext uri="{BB962C8B-B14F-4D97-AF65-F5344CB8AC3E}">
        <p14:creationId xmlns:p14="http://schemas.microsoft.com/office/powerpoint/2010/main" val="26002075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859911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1387297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C6C4E8A9-0496-417F-A39D-1681025A5896}"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C6C4E8A9-0496-417F-A39D-1681025A5896}" type="slidenum">
              <a:rPr lang="ar-IQ" smtClean="0"/>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8" name="Footer Placeholder 7"/>
          <p:cNvSpPr>
            <a:spLocks noGrp="1"/>
          </p:cNvSpPr>
          <p:nvPr>
            <p:ph type="ftr" sz="quarter" idx="11"/>
          </p:nvPr>
        </p:nvSpPr>
        <p:spPr/>
        <p:txBody>
          <a:bodyPr/>
          <a:lstStyle/>
          <a:p>
            <a:endParaRPr lang="ar-IQ" dirty="0"/>
          </a:p>
        </p:txBody>
      </p:sp>
      <p:sp>
        <p:nvSpPr>
          <p:cNvPr id="9" name="Slide Number Placeholder 8"/>
          <p:cNvSpPr>
            <a:spLocks noGrp="1"/>
          </p:cNvSpPr>
          <p:nvPr>
            <p:ph type="sldNum" sz="quarter" idx="12"/>
          </p:nvPr>
        </p:nvSpPr>
        <p:spPr/>
        <p:txBody>
          <a:bodyPr/>
          <a:lstStyle/>
          <a:p>
            <a:fld id="{C6C4E8A9-0496-417F-A39D-1681025A5896}"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4" name="Footer Placeholder 3"/>
          <p:cNvSpPr>
            <a:spLocks noGrp="1"/>
          </p:cNvSpPr>
          <p:nvPr>
            <p:ph type="ftr" sz="quarter" idx="11"/>
          </p:nvPr>
        </p:nvSpPr>
        <p:spPr/>
        <p:txBody>
          <a:bodyPr/>
          <a:lstStyle/>
          <a:p>
            <a:endParaRPr lang="ar-IQ" dirty="0"/>
          </a:p>
        </p:txBody>
      </p:sp>
      <p:sp>
        <p:nvSpPr>
          <p:cNvPr id="5" name="Slide Number Placeholder 4"/>
          <p:cNvSpPr>
            <a:spLocks noGrp="1"/>
          </p:cNvSpPr>
          <p:nvPr>
            <p:ph type="sldNum" sz="quarter" idx="12"/>
          </p:nvPr>
        </p:nvSpPr>
        <p:spPr/>
        <p:txBody>
          <a:bodyPr/>
          <a:lstStyle/>
          <a:p>
            <a:fld id="{C6C4E8A9-0496-417F-A39D-1681025A5896}"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3" name="Footer Placeholder 2"/>
          <p:cNvSpPr>
            <a:spLocks noGrp="1"/>
          </p:cNvSpPr>
          <p:nvPr>
            <p:ph type="ftr" sz="quarter" idx="11"/>
          </p:nvPr>
        </p:nvSpPr>
        <p:spPr/>
        <p:txBody>
          <a:bodyPr/>
          <a:lstStyle/>
          <a:p>
            <a:endParaRPr lang="ar-IQ" dirty="0"/>
          </a:p>
        </p:txBody>
      </p:sp>
      <p:sp>
        <p:nvSpPr>
          <p:cNvPr id="4" name="Slide Number Placeholder 3"/>
          <p:cNvSpPr>
            <a:spLocks noGrp="1"/>
          </p:cNvSpPr>
          <p:nvPr>
            <p:ph type="sldNum" sz="quarter" idx="12"/>
          </p:nvPr>
        </p:nvSpPr>
        <p:spPr/>
        <p:txBody>
          <a:bodyPr/>
          <a:lstStyle/>
          <a:p>
            <a:fld id="{C6C4E8A9-0496-417F-A39D-1681025A5896}"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C6C4E8A9-0496-417F-A39D-1681025A5896}" type="slidenum">
              <a:rPr lang="ar-IQ" smtClean="0"/>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8382989-7F0B-4A51-9BB3-FFCA8384457D}" type="datetimeFigureOut">
              <a:rPr lang="ar-IQ" smtClean="0"/>
              <a:t>02/04/1440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a:xfrm>
            <a:off x="8077200" y="6356350"/>
            <a:ext cx="609600" cy="365125"/>
          </a:xfrm>
        </p:spPr>
        <p:txBody>
          <a:bodyPr/>
          <a:lstStyle/>
          <a:p>
            <a:fld id="{C6C4E8A9-0496-417F-A39D-1681025A5896}" type="slidenum">
              <a:rPr lang="ar-IQ" smtClean="0"/>
              <a:t>‹#›</a:t>
            </a:fld>
            <a:endParaRPr lang="ar-IQ"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382989-7F0B-4A51-9BB3-FFCA8384457D}" type="datetimeFigureOut">
              <a:rPr lang="ar-IQ" smtClean="0"/>
              <a:t>02/04/1440</a:t>
            </a:fld>
            <a:endParaRPr lang="ar-IQ"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C4E8A9-0496-417F-A39D-1681025A5896}" type="slidenum">
              <a:rPr lang="ar-IQ" smtClean="0"/>
              <a:t>‹#›</a:t>
            </a:fld>
            <a:endParaRPr lang="ar-IQ"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64"/>
            <a:ext cx="21336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fld id="{31481047-4611-489A-A4D9-EDF714F28CEB}" type="datetimeFigureOut">
              <a:rPr lang="ar-IQ" smtClean="0"/>
              <a:t>02/04/1440</a:t>
            </a:fld>
            <a:endParaRPr lang="ar-IQ"/>
          </a:p>
        </p:txBody>
      </p:sp>
      <p:sp>
        <p:nvSpPr>
          <p:cNvPr id="22" name="Footer Placeholder 21"/>
          <p:cNvSpPr>
            <a:spLocks noGrp="1"/>
          </p:cNvSpPr>
          <p:nvPr>
            <p:ph type="ftr" sz="quarter" idx="3"/>
          </p:nvPr>
        </p:nvSpPr>
        <p:spPr>
          <a:xfrm>
            <a:off x="2667000" y="6356364"/>
            <a:ext cx="33528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64"/>
            <a:ext cx="762000" cy="365125"/>
          </a:xfrm>
          <a:prstGeom prst="rect">
            <a:avLst/>
          </a:prstGeom>
        </p:spPr>
        <p:txBody>
          <a:bodyPr vert="horz" lIns="0" tIns="0" rIns="0" bIns="0" anchor="b"/>
          <a:lstStyle>
            <a:lvl1pPr algn="r" eaLnBrk="1" latinLnBrk="0" hangingPunct="1">
              <a:defRPr kumimoji="0" sz="900">
                <a:solidFill>
                  <a:schemeClr val="tx2">
                    <a:shade val="90000"/>
                  </a:schemeClr>
                </a:solidFill>
              </a:defRPr>
            </a:lvl1pPr>
          </a:lstStyle>
          <a:p>
            <a:fld id="{3BEB4F5B-AA69-4DA4-80EE-1B58A8EC6EB8}"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grpSp>
    </p:spTree>
    <p:extLst>
      <p:ext uri="{BB962C8B-B14F-4D97-AF65-F5344CB8AC3E}">
        <p14:creationId xmlns:p14="http://schemas.microsoft.com/office/powerpoint/2010/main" val="4841244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40" indent="-205740"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666481" y="1137365"/>
            <a:ext cx="7736984" cy="1680693"/>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defTabSz="685800">
              <a:defRPr/>
            </a:pPr>
            <a:r>
              <a:rPr lang="ar-IQ" sz="5400" b="1" dirty="0">
                <a:solidFill>
                  <a:srgbClr val="FF0000"/>
                </a:solidFill>
                <a:effectLst>
                  <a:outerShdw blurRad="38100" dist="38100" dir="2700000" algn="tl">
                    <a:srgbClr val="000000"/>
                  </a:outerShdw>
                </a:effectLst>
              </a:rPr>
              <a:t>التنظيم </a:t>
            </a:r>
            <a:br>
              <a:rPr lang="ar-IQ" sz="5400" b="1" dirty="0">
                <a:solidFill>
                  <a:srgbClr val="FF0000"/>
                </a:solidFill>
                <a:effectLst>
                  <a:outerShdw blurRad="38100" dist="38100" dir="2700000" algn="tl">
                    <a:srgbClr val="000000"/>
                  </a:outerShdw>
                </a:effectLst>
              </a:rPr>
            </a:br>
            <a:r>
              <a:rPr lang="ar-IQ" sz="5400" b="1" dirty="0">
                <a:solidFill>
                  <a:srgbClr val="FF0000"/>
                </a:solidFill>
                <a:effectLst>
                  <a:outerShdw blurRad="38100" dist="38100" dir="2700000" algn="tl">
                    <a:srgbClr val="000000"/>
                  </a:outerShdw>
                </a:effectLst>
              </a:rPr>
              <a:t>في المجال الرياضي</a:t>
            </a:r>
            <a:endParaRPr lang="ar-IQ" sz="5400" b="1" dirty="0">
              <a:solidFill>
                <a:srgbClr val="FF0000"/>
              </a:solidFill>
              <a:effectLst>
                <a:outerShdw blurRad="38100" dist="38100" dir="2700000" algn="tl">
                  <a:srgbClr val="000000"/>
                </a:outerShdw>
              </a:effectLst>
              <a:latin typeface="Constantia"/>
            </a:endParaRPr>
          </a:p>
        </p:txBody>
      </p:sp>
      <p:sp>
        <p:nvSpPr>
          <p:cNvPr id="5" name="عنوان فرعي 2"/>
          <p:cNvSpPr>
            <a:spLocks noGrp="1"/>
          </p:cNvSpPr>
          <p:nvPr>
            <p:ph type="subTitle" idx="1"/>
          </p:nvPr>
        </p:nvSpPr>
        <p:spPr>
          <a:xfrm>
            <a:off x="1601670" y="3104964"/>
            <a:ext cx="5748672" cy="1782198"/>
          </a:xfrm>
          <a:solidFill>
            <a:srgbClr val="FFFF00"/>
          </a:solidFill>
          <a:ln>
            <a:miter lim="800000"/>
            <a:headEnd/>
            <a:tailEnd/>
          </a:ln>
        </p:spPr>
        <p:style>
          <a:lnRef idx="0">
            <a:schemeClr val="accent6"/>
          </a:lnRef>
          <a:fillRef idx="3">
            <a:schemeClr val="accent6"/>
          </a:fillRef>
          <a:effectRef idx="3">
            <a:schemeClr val="accent6"/>
          </a:effectRef>
          <a:fontRef idx="minor">
            <a:schemeClr val="lt1"/>
          </a:fontRef>
        </p:style>
        <p:txBody>
          <a:bodyPr rtlCol="1">
            <a:normAutofit/>
          </a:bodyPr>
          <a:lstStyle/>
          <a:p>
            <a:pPr algn="ctr">
              <a:defRPr/>
            </a:pPr>
            <a:r>
              <a:rPr lang="ar-IQ" sz="3600" b="1" dirty="0">
                <a:solidFill>
                  <a:srgbClr val="002060"/>
                </a:solidFill>
                <a:ea typeface="Majalla UI"/>
                <a:cs typeface="Majalla UI"/>
              </a:rPr>
              <a:t>الأستاذ الدكتور </a:t>
            </a:r>
          </a:p>
          <a:p>
            <a:pPr algn="ctr">
              <a:defRPr/>
            </a:pPr>
            <a:r>
              <a:rPr lang="ar-IQ" sz="3600" b="1" dirty="0">
                <a:solidFill>
                  <a:srgbClr val="002060"/>
                </a:solidFill>
                <a:ea typeface="Majalla UI"/>
                <a:cs typeface="Majalla UI"/>
              </a:rPr>
              <a:t>عبد الحليم جبر نزال </a:t>
            </a:r>
          </a:p>
          <a:p>
            <a:pPr algn="ctr">
              <a:defRPr/>
            </a:pPr>
            <a:r>
              <a:rPr lang="ar-IQ" b="1" dirty="0">
                <a:solidFill>
                  <a:srgbClr val="002060"/>
                </a:solidFill>
                <a:ea typeface="Majalla UI"/>
                <a:cs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2114556" y="4994973"/>
            <a:ext cx="4995863" cy="48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defTabSz="685800"/>
            <a:r>
              <a:rPr lang="ar-SA" sz="1350" b="1" dirty="0">
                <a:solidFill>
                  <a:srgbClr val="FF0000"/>
                </a:solidFill>
                <a:cs typeface="Times New Roman" panose="02020603050405020304" pitchFamily="18" charset="0"/>
              </a:rPr>
              <a:t>البريد الالكتروني: </a:t>
            </a:r>
            <a:r>
              <a:rPr lang="en-US" sz="1350" b="1" dirty="0">
                <a:solidFill>
                  <a:srgbClr val="FF0000"/>
                </a:solidFill>
                <a:cs typeface="Times New Roman" panose="02020603050405020304" pitchFamily="18" charset="0"/>
              </a:rPr>
              <a:t>dr.haleemnazzal@ymail.com</a:t>
            </a:r>
          </a:p>
          <a:p>
            <a:pPr defTabSz="685800"/>
            <a:r>
              <a:rPr lang="ar-IQ" sz="1350" b="1" dirty="0">
                <a:solidFill>
                  <a:srgbClr val="FF0000"/>
                </a:solidFill>
                <a:cs typeface="Times New Roman" panose="02020603050405020304" pitchFamily="18" charset="0"/>
              </a:rPr>
              <a:t>موبايل</a:t>
            </a:r>
            <a:r>
              <a:rPr lang="en-US" sz="1350" b="1" dirty="0">
                <a:solidFill>
                  <a:srgbClr val="FF0000"/>
                </a:solidFill>
                <a:cs typeface="Times New Roman" panose="02020603050405020304" pitchFamily="18" charset="0"/>
              </a:rPr>
              <a:t>    07801040602--  07710807111 :  </a:t>
            </a:r>
            <a:endParaRPr lang="en-US" sz="3000" dirty="0">
              <a:solidFill>
                <a:srgbClr val="FF0000"/>
              </a:solidFill>
            </a:endParaRPr>
          </a:p>
        </p:txBody>
      </p:sp>
    </p:spTree>
    <p:extLst>
      <p:ext uri="{BB962C8B-B14F-4D97-AF65-F5344CB8AC3E}">
        <p14:creationId xmlns:p14="http://schemas.microsoft.com/office/powerpoint/2010/main" val="1096456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340768"/>
            <a:ext cx="8352928" cy="501675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4000" dirty="0"/>
              <a:t>خصائص التنظيم الجيد</a:t>
            </a:r>
          </a:p>
          <a:p>
            <a:r>
              <a:rPr lang="ar-SA" sz="4000" dirty="0"/>
              <a:t>1) وحدة القيادة .</a:t>
            </a:r>
          </a:p>
          <a:p>
            <a:r>
              <a:rPr lang="ar-SA" sz="4000" dirty="0"/>
              <a:t> 2) نطاق الإشراف المناسب .</a:t>
            </a:r>
          </a:p>
          <a:p>
            <a:r>
              <a:rPr lang="ar-SA" sz="4000" dirty="0"/>
              <a:t> 3) تقليل المستويات الإدارية وتقصير خطوط الاتصال .</a:t>
            </a:r>
          </a:p>
          <a:p>
            <a:r>
              <a:rPr lang="ar-SA" sz="4000" dirty="0"/>
              <a:t> 4) التنسيق بين الوحدات الإدارية .</a:t>
            </a:r>
          </a:p>
          <a:p>
            <a:r>
              <a:rPr lang="ar-SA" sz="4000" dirty="0"/>
              <a:t> 5) الوضوح في تحديد السلطات والمسئوليات .</a:t>
            </a:r>
          </a:p>
          <a:p>
            <a:r>
              <a:rPr lang="ar-SA" sz="4000" dirty="0"/>
              <a:t> 6) توفير الوقت والجهد .</a:t>
            </a:r>
          </a:p>
        </p:txBody>
      </p:sp>
    </p:spTree>
    <p:extLst>
      <p:ext uri="{BB962C8B-B14F-4D97-AF65-F5344CB8AC3E}">
        <p14:creationId xmlns:p14="http://schemas.microsoft.com/office/powerpoint/2010/main" val="186560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016" y="1178433"/>
            <a:ext cx="8748464" cy="541891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nSpc>
                <a:spcPct val="115000"/>
              </a:lnSpc>
              <a:spcAft>
                <a:spcPts val="1000"/>
              </a:spcAft>
            </a:pPr>
            <a:r>
              <a:rPr lang="ar-SA" sz="3200" b="1" dirty="0">
                <a:ea typeface="Calibri"/>
                <a:cs typeface="Simplified Arabic"/>
              </a:rPr>
              <a:t>أنواع التنظيم</a:t>
            </a:r>
            <a:r>
              <a:rPr lang="en-US" sz="3200" b="1" dirty="0" smtClean="0">
                <a:effectLst/>
                <a:latin typeface="Simplified Arabic"/>
                <a:ea typeface="Calibri"/>
                <a:cs typeface="Arial"/>
              </a:rPr>
              <a:t>:</a:t>
            </a:r>
            <a:endParaRPr lang="en-US" b="1" dirty="0">
              <a:ea typeface="Calibri"/>
              <a:cs typeface="Arial"/>
            </a:endParaRPr>
          </a:p>
          <a:p>
            <a:pPr>
              <a:lnSpc>
                <a:spcPct val="115000"/>
              </a:lnSpc>
              <a:spcAft>
                <a:spcPts val="1000"/>
              </a:spcAft>
            </a:pPr>
            <a:r>
              <a:rPr lang="ar-SA" sz="2400" b="1" dirty="0">
                <a:ea typeface="Calibri"/>
                <a:cs typeface="Simplified Arabic"/>
              </a:rPr>
              <a:t>التنظيم الرسمي و التنظيم غير الرسمي</a:t>
            </a:r>
            <a:r>
              <a:rPr lang="en-US" sz="2400" b="1" dirty="0" smtClean="0">
                <a:effectLst/>
                <a:latin typeface="Simplified Arabic"/>
                <a:ea typeface="Calibri"/>
                <a:cs typeface="Arial"/>
              </a:rPr>
              <a:t>:</a:t>
            </a:r>
            <a:endParaRPr lang="en-US" b="1" dirty="0">
              <a:ea typeface="Calibri"/>
              <a:cs typeface="Arial"/>
            </a:endParaRPr>
          </a:p>
          <a:p>
            <a:pPr>
              <a:lnSpc>
                <a:spcPct val="115000"/>
              </a:lnSpc>
              <a:spcAft>
                <a:spcPts val="1000"/>
              </a:spcAft>
            </a:pPr>
            <a:r>
              <a:rPr lang="ar-SA" sz="2400" b="1" dirty="0">
                <a:ea typeface="Calibri"/>
                <a:cs typeface="Simplified Arabic"/>
              </a:rPr>
              <a:t>التنظيم الرسمي هو: هيكل رسمي يصمم عن قصد لتحقيق أهداف معينة, و يحدد فيه دور كل وظيفة أو فرد و علاقته بالوظائف الأخرى, في العمل نحو تحقيق الأهداف</a:t>
            </a:r>
            <a:r>
              <a:rPr lang="en-US" sz="2400" b="1" dirty="0" smtClean="0">
                <a:effectLst/>
                <a:latin typeface="Simplified Arabic"/>
                <a:ea typeface="Calibri"/>
                <a:cs typeface="Arial"/>
              </a:rPr>
              <a:t>.</a:t>
            </a:r>
            <a:endParaRPr lang="en-US" b="1" dirty="0">
              <a:ea typeface="Calibri"/>
              <a:cs typeface="Arial"/>
            </a:endParaRPr>
          </a:p>
          <a:p>
            <a:pPr>
              <a:lnSpc>
                <a:spcPct val="115000"/>
              </a:lnSpc>
              <a:spcAft>
                <a:spcPts val="1000"/>
              </a:spcAft>
            </a:pPr>
            <a:r>
              <a:rPr lang="ar-SA" sz="2400" b="1" dirty="0">
                <a:ea typeface="Calibri"/>
                <a:cs typeface="Simplified Arabic"/>
              </a:rPr>
              <a:t>و التنظيم الرسمي كوظيفة عبارة عن عملية يتم خلالها حصر و تجميع النشاطات اللازمة لتحقيق الأهداف, ثم تصنيفها و إسناد مهمة الإشراف على تنفيذ كل منها إلى مدير يمنح السلطة اللازمة لذلك و يحدد في هذه العملية التنسيق اللازم بين الوظائف المختلفة عند القيام بالمهام المطلوبة</a:t>
            </a:r>
            <a:r>
              <a:rPr lang="en-US" sz="2400" b="1" dirty="0" smtClean="0">
                <a:effectLst/>
                <a:latin typeface="Simplified Arabic"/>
                <a:ea typeface="Calibri"/>
                <a:cs typeface="Arial"/>
              </a:rPr>
              <a:t>.</a:t>
            </a:r>
            <a:endParaRPr lang="en-US" b="1" dirty="0">
              <a:ea typeface="Calibri"/>
              <a:cs typeface="Arial"/>
            </a:endParaRPr>
          </a:p>
          <a:p>
            <a:pPr>
              <a:lnSpc>
                <a:spcPct val="115000"/>
              </a:lnSpc>
              <a:spcAft>
                <a:spcPts val="1000"/>
              </a:spcAft>
            </a:pPr>
            <a:r>
              <a:rPr lang="ar-SA" sz="2400" b="1" dirty="0">
                <a:ea typeface="Calibri"/>
                <a:cs typeface="Simplified Arabic"/>
              </a:rPr>
              <a:t>أما التنظيم غير رسمي : فيعرفه شستر برنارد بأنه.. أي نشاطات شخصية مشتركة بين شخصين أو أكثر و لا تكون موجهة شعورياً نحو هدف محدد بعينه, حتى و لو أدى هذا التنظيم إلى تحقيق نتائج مرغوبة من قبل الأفراد المشتركين في التنظيم</a:t>
            </a:r>
            <a:r>
              <a:rPr lang="en-US" sz="2400" b="1" dirty="0" smtClean="0">
                <a:effectLst/>
                <a:latin typeface="Simplified Arabic"/>
                <a:ea typeface="Calibri"/>
                <a:cs typeface="Arial"/>
              </a:rPr>
              <a:t>.</a:t>
            </a:r>
            <a:endParaRPr lang="en-US" b="1" dirty="0">
              <a:ea typeface="Calibri"/>
              <a:cs typeface="Arial"/>
            </a:endParaRPr>
          </a:p>
        </p:txBody>
      </p:sp>
    </p:spTree>
    <p:extLst>
      <p:ext uri="{BB962C8B-B14F-4D97-AF65-F5344CB8AC3E}">
        <p14:creationId xmlns:p14="http://schemas.microsoft.com/office/powerpoint/2010/main" val="4030475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641695"/>
            <a:ext cx="8136904" cy="459561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15000"/>
              </a:lnSpc>
              <a:spcAft>
                <a:spcPts val="1000"/>
              </a:spcAft>
            </a:pPr>
            <a:r>
              <a:rPr lang="ar-SA" sz="3200" b="1" dirty="0">
                <a:ea typeface="Calibri"/>
                <a:cs typeface="Simplified Arabic"/>
              </a:rPr>
              <a:t>أسس وأشكال تنظيم المنظمة</a:t>
            </a:r>
            <a:r>
              <a:rPr lang="en-US" sz="3200" b="1" dirty="0" smtClean="0">
                <a:effectLst/>
                <a:latin typeface="Simplified Arabic"/>
                <a:ea typeface="Calibri"/>
                <a:cs typeface="Arial"/>
              </a:rPr>
              <a:t>:</a:t>
            </a:r>
            <a:endParaRPr lang="en-US" b="1" dirty="0">
              <a:ea typeface="Calibri"/>
              <a:cs typeface="Arial"/>
            </a:endParaRPr>
          </a:p>
          <a:p>
            <a:pPr>
              <a:lnSpc>
                <a:spcPct val="115000"/>
              </a:lnSpc>
              <a:spcAft>
                <a:spcPts val="1000"/>
              </a:spcAft>
            </a:pPr>
            <a:r>
              <a:rPr lang="en-US" sz="2400" b="1" dirty="0" smtClean="0">
                <a:effectLst/>
                <a:latin typeface="Simplified Arabic"/>
                <a:ea typeface="Calibri"/>
                <a:cs typeface="Arial"/>
              </a:rPr>
              <a:t> </a:t>
            </a:r>
            <a:r>
              <a:rPr lang="ar-SA" sz="2400" b="1" dirty="0">
                <a:ea typeface="Calibri"/>
                <a:cs typeface="Simplified Arabic"/>
              </a:rPr>
              <a:t>بسبب تعدد النشاطات اللازم لأي منظمة القيام بها, و لأن هناك حد للعدد من الأشخاص الذين يستطيع رئيس واحد الإشراف عليهم فقد وجدت الحاجة إلى ضرورة تقسيم المنظمة و تنظيمها في شكل إدارات تختص كل منها بطبيعة معينة من النشاطات وهناك أساليب مختلفة لتجميع النشاطات في إدارات و يمكن إتباعها. مع العلم أنه لا توجد طريقة واحدة بعينها أفضل من غيرها بصفة عامة. و لكن يعتمد الأسلوب الأفضل على مجموعة من المتغيرات منها طبيعة عمل المنظمة و أهدافها و قدرات أفرادها و الظروف المحيطة بها. و بناءً على ذلك تقوم الإدارة العليا باختيار نمطاً معيناً من التنظيم لإدارتها أو قد تجمع بين اختيار أكثر من أسلوب واحد</a:t>
            </a:r>
            <a:r>
              <a:rPr lang="en-US" sz="2400" b="1" dirty="0" smtClean="0">
                <a:effectLst/>
                <a:latin typeface="Simplified Arabic"/>
                <a:ea typeface="Calibri"/>
                <a:cs typeface="Arial"/>
              </a:rPr>
              <a:t>.</a:t>
            </a:r>
            <a:endParaRPr lang="en-US" b="1" dirty="0">
              <a:ea typeface="Calibri"/>
              <a:cs typeface="Arial"/>
            </a:endParaRPr>
          </a:p>
        </p:txBody>
      </p:sp>
    </p:spTree>
    <p:extLst>
      <p:ext uri="{BB962C8B-B14F-4D97-AF65-F5344CB8AC3E}">
        <p14:creationId xmlns:p14="http://schemas.microsoft.com/office/powerpoint/2010/main" val="1926292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24744"/>
            <a:ext cx="8190656" cy="524656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ct val="115000"/>
              </a:lnSpc>
              <a:spcAft>
                <a:spcPts val="1000"/>
              </a:spcAft>
            </a:pPr>
            <a:r>
              <a:rPr lang="en-US" sz="3200" b="1" dirty="0" smtClean="0">
                <a:effectLst/>
                <a:latin typeface="Simplified Arabic"/>
                <a:ea typeface="Calibri"/>
                <a:cs typeface="Arial"/>
              </a:rPr>
              <a:t> </a:t>
            </a:r>
            <a:r>
              <a:rPr lang="ar-IQ" sz="3200" b="1" dirty="0" smtClean="0">
                <a:effectLst/>
                <a:latin typeface="Simplified Arabic"/>
                <a:ea typeface="Calibri"/>
                <a:cs typeface="Arial"/>
              </a:rPr>
              <a:t>1- </a:t>
            </a:r>
            <a:r>
              <a:rPr lang="ar-SA" sz="3200" b="1" dirty="0" smtClean="0">
                <a:latin typeface="Simplified Arabic"/>
                <a:ea typeface="Calibri"/>
              </a:rPr>
              <a:t>تنظيم </a:t>
            </a:r>
            <a:r>
              <a:rPr lang="ar-SA" sz="3200" b="1" dirty="0">
                <a:latin typeface="Simplified Arabic"/>
                <a:ea typeface="Calibri"/>
              </a:rPr>
              <a:t>وفق الوظيفة أو الغرض (التنظيم الوظيفي</a:t>
            </a:r>
            <a:r>
              <a:rPr lang="en-US" sz="3200" b="1" dirty="0" smtClean="0">
                <a:effectLst/>
                <a:latin typeface="Simplified Arabic"/>
                <a:ea typeface="Calibri"/>
                <a:cs typeface="Arial"/>
              </a:rPr>
              <a:t>( </a:t>
            </a:r>
            <a:endParaRPr lang="en-US" sz="2000" b="1" dirty="0">
              <a:ea typeface="Calibri"/>
              <a:cs typeface="Arial"/>
            </a:endParaRPr>
          </a:p>
          <a:p>
            <a:pPr>
              <a:lnSpc>
                <a:spcPct val="115000"/>
              </a:lnSpc>
            </a:pPr>
            <a:r>
              <a:rPr lang="ar-IQ" sz="2800" b="1" dirty="0">
                <a:ea typeface="Calibri"/>
                <a:cs typeface="Simplified Arabic"/>
              </a:rPr>
              <a:t> </a:t>
            </a:r>
            <a:r>
              <a:rPr lang="ar-SA" sz="2800" b="1" dirty="0">
                <a:ea typeface="Calibri"/>
                <a:cs typeface="Simplified Arabic"/>
              </a:rPr>
              <a:t>كوظيفة الشؤون الإدارية، الشؤون المالية، العلاقات العامة، الدائرة الهندسية، الصيانة</a:t>
            </a:r>
            <a:r>
              <a:rPr lang="ar-SA" sz="2800" b="1" dirty="0" smtClean="0">
                <a:ea typeface="Calibri"/>
                <a:cs typeface="Simplified Arabic"/>
              </a:rPr>
              <a:t>.</a:t>
            </a:r>
            <a:r>
              <a:rPr lang="ar-IQ" sz="2800" b="1" dirty="0" smtClean="0">
                <a:ea typeface="Calibri"/>
                <a:cs typeface="Simplified Arabic"/>
              </a:rPr>
              <a:t> </a:t>
            </a:r>
            <a:r>
              <a:rPr lang="ar-SA" sz="2800" b="1" dirty="0" smtClean="0">
                <a:ea typeface="Calibri"/>
                <a:cs typeface="Simplified Arabic"/>
              </a:rPr>
              <a:t>.</a:t>
            </a:r>
            <a:r>
              <a:rPr lang="ar-SA" sz="2800" b="1" dirty="0">
                <a:ea typeface="Calibri"/>
                <a:cs typeface="Simplified Arabic"/>
              </a:rPr>
              <a:t>الخ</a:t>
            </a:r>
            <a:r>
              <a:rPr lang="ar-SA" sz="2800" b="1" dirty="0" smtClean="0">
                <a:ea typeface="Calibri"/>
                <a:cs typeface="Simplified Arabic"/>
              </a:rPr>
              <a:t>.</a:t>
            </a:r>
            <a:r>
              <a:rPr lang="ar-IQ" sz="2800" b="1" dirty="0" smtClean="0">
                <a:ea typeface="Calibri"/>
                <a:cs typeface="Simplified Arabic"/>
              </a:rPr>
              <a:t> </a:t>
            </a:r>
            <a:r>
              <a:rPr lang="ar-SA" sz="2800" b="1" dirty="0" smtClean="0">
                <a:ea typeface="Calibri"/>
                <a:cs typeface="Simplified Arabic"/>
              </a:rPr>
              <a:t>بعد </a:t>
            </a:r>
            <a:r>
              <a:rPr lang="ar-SA" sz="2800" b="1" dirty="0">
                <a:ea typeface="Calibri"/>
                <a:cs typeface="Simplified Arabic"/>
              </a:rPr>
              <a:t>حصر جميع الأعمال و النشاطات المطلوب من المنظمة القيام بها ويتم تجميع الأعمال و الوظائف المتشابهة و التي تكمل بعضها البعض و إسناد مهمة القيام بها إلى إدارة تكون مسئولة </a:t>
            </a:r>
            <a:r>
              <a:rPr lang="ar-SA" sz="2800" b="1" dirty="0" smtClean="0">
                <a:ea typeface="Calibri"/>
                <a:cs typeface="Simplified Arabic"/>
              </a:rPr>
              <a:t>عنها</a:t>
            </a:r>
            <a:r>
              <a:rPr lang="ar-IQ" sz="2800" b="1" dirty="0" smtClean="0">
                <a:ea typeface="Calibri"/>
                <a:cs typeface="Simplified Arabic"/>
              </a:rPr>
              <a:t> </a:t>
            </a:r>
            <a:r>
              <a:rPr lang="ar-SA" sz="2800" b="1" dirty="0" smtClean="0">
                <a:ea typeface="Calibri"/>
                <a:cs typeface="Simplified Arabic"/>
              </a:rPr>
              <a:t>.</a:t>
            </a:r>
            <a:r>
              <a:rPr lang="ar-SA" sz="2800" b="1" dirty="0">
                <a:ea typeface="Calibri"/>
                <a:cs typeface="Simplified Arabic"/>
              </a:rPr>
              <a:t>و تستمد و وظائف المنظمة من مهمتها و أعمالها المطلوبة منها</a:t>
            </a:r>
            <a:r>
              <a:rPr lang="en-US" sz="2800" b="1" dirty="0" smtClean="0">
                <a:effectLst/>
                <a:latin typeface="Simplified Arabic"/>
                <a:ea typeface="Calibri"/>
                <a:cs typeface="Arial"/>
              </a:rPr>
              <a:t>.</a:t>
            </a:r>
            <a:endParaRPr lang="en-US" sz="2000" b="1" dirty="0">
              <a:ea typeface="Calibri"/>
              <a:cs typeface="Arial"/>
            </a:endParaRPr>
          </a:p>
          <a:p>
            <a:pPr>
              <a:lnSpc>
                <a:spcPct val="115000"/>
              </a:lnSpc>
            </a:pPr>
            <a:r>
              <a:rPr lang="ar-SA" sz="2800" b="1" dirty="0">
                <a:ea typeface="Calibri"/>
                <a:cs typeface="Simplified Arabic"/>
              </a:rPr>
              <a:t>مثال</a:t>
            </a:r>
            <a:r>
              <a:rPr lang="ar-SA" sz="2800" b="1" dirty="0" smtClean="0">
                <a:ea typeface="Calibri"/>
                <a:cs typeface="Simplified Arabic"/>
              </a:rPr>
              <a:t>:</a:t>
            </a:r>
            <a:r>
              <a:rPr lang="ar-IQ" sz="2800" b="1" dirty="0" smtClean="0">
                <a:ea typeface="Calibri"/>
                <a:cs typeface="Simplified Arabic"/>
              </a:rPr>
              <a:t> </a:t>
            </a:r>
            <a:r>
              <a:rPr lang="ar-SA" sz="2800" b="1" dirty="0" smtClean="0">
                <a:ea typeface="Calibri"/>
                <a:cs typeface="Simplified Arabic"/>
              </a:rPr>
              <a:t>الجامعة </a:t>
            </a:r>
            <a:r>
              <a:rPr lang="ar-SA" sz="2800" b="1" dirty="0">
                <a:ea typeface="Calibri"/>
                <a:cs typeface="Simplified Arabic"/>
              </a:rPr>
              <a:t>و الكليات و يعتبر هذا النوع من التنظيم أوسع الأشكال شيوعاً و استخداماً و قد لا تخلو</a:t>
            </a:r>
            <a:endParaRPr lang="en-US" sz="2000" b="1" dirty="0">
              <a:ea typeface="Calibri"/>
              <a:cs typeface="Arial"/>
            </a:endParaRPr>
          </a:p>
          <a:p>
            <a:pPr>
              <a:lnSpc>
                <a:spcPct val="115000"/>
              </a:lnSpc>
            </a:pPr>
            <a:r>
              <a:rPr lang="ar-SA" sz="2800" b="1" dirty="0">
                <a:ea typeface="Calibri"/>
                <a:cs typeface="Simplified Arabic"/>
              </a:rPr>
              <a:t>أي منظمة منه</a:t>
            </a:r>
            <a:r>
              <a:rPr lang="en-US" sz="2800" b="1" dirty="0" smtClean="0">
                <a:effectLst/>
                <a:latin typeface="Simplified Arabic"/>
                <a:ea typeface="Calibri"/>
                <a:cs typeface="Arial"/>
              </a:rPr>
              <a:t>.</a:t>
            </a:r>
            <a:endParaRPr lang="en-US" sz="2000" b="1" dirty="0">
              <a:ea typeface="Calibri"/>
              <a:cs typeface="Arial"/>
            </a:endParaRPr>
          </a:p>
        </p:txBody>
      </p:sp>
    </p:spTree>
    <p:extLst>
      <p:ext uri="{BB962C8B-B14F-4D97-AF65-F5344CB8AC3E}">
        <p14:creationId xmlns:p14="http://schemas.microsoft.com/office/powerpoint/2010/main" val="3212521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700808"/>
            <a:ext cx="8640960" cy="4693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5000"/>
              </a:lnSpc>
            </a:pPr>
            <a:r>
              <a:rPr lang="ar-IQ" sz="3200" b="1" dirty="0" smtClean="0">
                <a:ea typeface="Calibri"/>
                <a:cs typeface="Simplified Arabic"/>
              </a:rPr>
              <a:t>2- </a:t>
            </a:r>
            <a:r>
              <a:rPr lang="ar-SA" sz="3200" b="1" dirty="0" smtClean="0">
                <a:ea typeface="Calibri"/>
                <a:cs typeface="Simplified Arabic"/>
              </a:rPr>
              <a:t>تنظيم </a:t>
            </a:r>
            <a:r>
              <a:rPr lang="ar-SA" sz="3200" b="1" dirty="0">
                <a:ea typeface="Calibri"/>
                <a:cs typeface="Simplified Arabic"/>
              </a:rPr>
              <a:t>وفق المنطقة الجغرافية (التنظيم الإقليمي</a:t>
            </a:r>
            <a:r>
              <a:rPr lang="en-US" sz="2800" dirty="0" smtClean="0">
                <a:effectLst/>
                <a:latin typeface="Simplified Arabic"/>
                <a:ea typeface="Calibri"/>
                <a:cs typeface="Arial"/>
              </a:rPr>
              <a:t>( </a:t>
            </a:r>
            <a:endParaRPr lang="en-US" sz="2000" dirty="0">
              <a:ea typeface="Calibri"/>
              <a:cs typeface="Arial"/>
            </a:endParaRPr>
          </a:p>
          <a:p>
            <a:pPr>
              <a:lnSpc>
                <a:spcPct val="115000"/>
              </a:lnSpc>
            </a:pPr>
            <a:r>
              <a:rPr lang="ar-SA" sz="2800" dirty="0">
                <a:ea typeface="Calibri"/>
                <a:cs typeface="Simplified Arabic"/>
              </a:rPr>
              <a:t>و يتناسب هذا النوع من التنظيم مع ظروف المنظمات التي تتطلب طبيعة مهمتها</a:t>
            </a:r>
            <a:endParaRPr lang="en-US" sz="2000" dirty="0">
              <a:ea typeface="Calibri"/>
              <a:cs typeface="Arial"/>
            </a:endParaRPr>
          </a:p>
          <a:p>
            <a:pPr>
              <a:lnSpc>
                <a:spcPct val="115000"/>
              </a:lnSpc>
            </a:pPr>
            <a:r>
              <a:rPr lang="ar-SA" sz="2800" dirty="0">
                <a:ea typeface="Calibri"/>
                <a:cs typeface="Simplified Arabic"/>
              </a:rPr>
              <a:t>تقديم خدمات لمناطق و جهات متباعدة من حيث المسافة</a:t>
            </a:r>
            <a:r>
              <a:rPr lang="en-US" sz="2800" dirty="0" smtClean="0">
                <a:effectLst/>
                <a:latin typeface="Simplified Arabic"/>
                <a:ea typeface="Calibri"/>
                <a:cs typeface="Arial"/>
              </a:rPr>
              <a:t>.</a:t>
            </a:r>
            <a:endParaRPr lang="en-US" sz="2000" dirty="0">
              <a:ea typeface="Calibri"/>
              <a:cs typeface="Arial"/>
            </a:endParaRPr>
          </a:p>
          <a:p>
            <a:pPr>
              <a:lnSpc>
                <a:spcPct val="115000"/>
              </a:lnSpc>
            </a:pPr>
            <a:r>
              <a:rPr lang="ar-SA" sz="2800" dirty="0">
                <a:ea typeface="Calibri"/>
                <a:cs typeface="Simplified Arabic"/>
              </a:rPr>
              <a:t>مثال: (فروع الوزارات بالمدن المختلفة بالبلاد).</a:t>
            </a:r>
            <a:endParaRPr lang="en-US" sz="2000" dirty="0">
              <a:ea typeface="Calibri"/>
              <a:cs typeface="Arial"/>
            </a:endParaRPr>
          </a:p>
          <a:p>
            <a:pPr>
              <a:lnSpc>
                <a:spcPct val="115000"/>
              </a:lnSpc>
            </a:pPr>
            <a:r>
              <a:rPr lang="ar-IQ" sz="3200" b="1" dirty="0" smtClean="0">
                <a:ea typeface="Calibri"/>
                <a:cs typeface="Simplified Arabic"/>
              </a:rPr>
              <a:t>3- </a:t>
            </a:r>
            <a:r>
              <a:rPr lang="ar-SA" sz="3200" b="1" dirty="0" smtClean="0">
                <a:ea typeface="Calibri"/>
                <a:cs typeface="Simplified Arabic"/>
              </a:rPr>
              <a:t>تنظيم </a:t>
            </a:r>
            <a:r>
              <a:rPr lang="ar-SA" sz="3200" b="1" dirty="0">
                <a:ea typeface="Calibri"/>
                <a:cs typeface="Simplified Arabic"/>
              </a:rPr>
              <a:t>وفق الغرض الرئيسي</a:t>
            </a:r>
            <a:r>
              <a:rPr lang="en-US" sz="3200" b="1" dirty="0" smtClean="0">
                <a:effectLst/>
                <a:latin typeface="Simplified Arabic"/>
                <a:ea typeface="Calibri"/>
                <a:cs typeface="Arial"/>
              </a:rPr>
              <a:t> ..</a:t>
            </a:r>
            <a:endParaRPr lang="en-US" sz="2000" dirty="0">
              <a:ea typeface="Calibri"/>
              <a:cs typeface="Arial"/>
            </a:endParaRPr>
          </a:p>
          <a:p>
            <a:pPr>
              <a:lnSpc>
                <a:spcPct val="115000"/>
              </a:lnSpc>
            </a:pPr>
            <a:r>
              <a:rPr lang="ar-SA" sz="2800" dirty="0">
                <a:ea typeface="Calibri"/>
                <a:cs typeface="Simplified Arabic"/>
              </a:rPr>
              <a:t>تجمع النشاطات في هذا النوع و يتركز الاهتمام على الفئات المطلوب تقديم الخدمات إليها</a:t>
            </a:r>
            <a:r>
              <a:rPr lang="en-US" sz="2800" dirty="0" smtClean="0">
                <a:effectLst/>
                <a:latin typeface="Simplified Arabic"/>
                <a:ea typeface="Calibri"/>
                <a:cs typeface="Arial"/>
              </a:rPr>
              <a:t>.</a:t>
            </a:r>
            <a:endParaRPr lang="en-US" sz="2000" dirty="0">
              <a:ea typeface="Calibri"/>
              <a:cs typeface="Arial"/>
            </a:endParaRPr>
          </a:p>
          <a:p>
            <a:pPr>
              <a:lnSpc>
                <a:spcPct val="115000"/>
              </a:lnSpc>
            </a:pPr>
            <a:r>
              <a:rPr lang="ar-SA" sz="2800" dirty="0">
                <a:ea typeface="Calibri"/>
                <a:cs typeface="Simplified Arabic"/>
              </a:rPr>
              <a:t>مثال: (الجامعة)</a:t>
            </a:r>
            <a:endParaRPr lang="en-US" sz="2000" dirty="0">
              <a:ea typeface="Calibri"/>
              <a:cs typeface="Arial"/>
            </a:endParaRPr>
          </a:p>
        </p:txBody>
      </p:sp>
    </p:spTree>
    <p:extLst>
      <p:ext uri="{BB962C8B-B14F-4D97-AF65-F5344CB8AC3E}">
        <p14:creationId xmlns:p14="http://schemas.microsoft.com/office/powerpoint/2010/main" val="2089060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24744"/>
            <a:ext cx="7956376" cy="424731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5400" dirty="0"/>
              <a:t>3.	تنظيم وفق الغرض الرئيسي ..</a:t>
            </a:r>
          </a:p>
          <a:p>
            <a:r>
              <a:rPr lang="ar-SA" sz="5400" dirty="0"/>
              <a:t>تجمع النشاطات في هذا النوع و يتركز الاهتمام على الفئات المطلوب تقديم الخدمات إليها  مثال: </a:t>
            </a:r>
            <a:endParaRPr lang="ar-IQ" sz="5400" dirty="0" smtClean="0"/>
          </a:p>
          <a:p>
            <a:r>
              <a:rPr lang="ar-SA" sz="5400" dirty="0" smtClean="0"/>
              <a:t>(</a:t>
            </a:r>
            <a:r>
              <a:rPr lang="ar-SA" sz="5400" dirty="0"/>
              <a:t>الجامعة – الانتساب)</a:t>
            </a:r>
          </a:p>
        </p:txBody>
      </p:sp>
    </p:spTree>
    <p:extLst>
      <p:ext uri="{BB962C8B-B14F-4D97-AF65-F5344CB8AC3E}">
        <p14:creationId xmlns:p14="http://schemas.microsoft.com/office/powerpoint/2010/main" val="2363777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640960" cy="6449971"/>
          </a:xfrm>
          <a:prstGeom prst="rect">
            <a:avLst/>
          </a:prstGeom>
        </p:spPr>
        <p:txBody>
          <a:bodyPr wrap="square">
            <a:spAutoFit/>
          </a:bodyPr>
          <a:lstStyle/>
          <a:p>
            <a:pPr algn="ctr">
              <a:lnSpc>
                <a:spcPct val="115000"/>
              </a:lnSpc>
              <a:spcAft>
                <a:spcPts val="1000"/>
              </a:spcAft>
            </a:pPr>
            <a:r>
              <a:rPr lang="ar-SA" sz="4000" b="1" dirty="0">
                <a:solidFill>
                  <a:srgbClr val="FF0000"/>
                </a:solidFill>
                <a:ea typeface="Calibri"/>
                <a:cs typeface="Simplified Arabic"/>
              </a:rPr>
              <a:t>مبادئ التنظيم</a:t>
            </a:r>
            <a:r>
              <a:rPr lang="en-US" sz="4000" b="1" dirty="0" smtClean="0">
                <a:solidFill>
                  <a:srgbClr val="FF0000"/>
                </a:solidFill>
                <a:effectLst/>
                <a:latin typeface="Simplified Arabic"/>
                <a:ea typeface="Calibri"/>
                <a:cs typeface="Arial"/>
              </a:rPr>
              <a:t>:</a:t>
            </a:r>
            <a:endParaRPr lang="en-US" sz="2400" b="1" dirty="0">
              <a:solidFill>
                <a:srgbClr val="FF0000"/>
              </a:solidFill>
              <a:ea typeface="Calibri"/>
              <a:cs typeface="Arial"/>
            </a:endParaRPr>
          </a:p>
          <a:p>
            <a:pPr>
              <a:lnSpc>
                <a:spcPct val="115000"/>
              </a:lnSpc>
            </a:pPr>
            <a:r>
              <a:rPr lang="en-US" sz="2400" b="1" dirty="0" smtClean="0">
                <a:effectLst/>
                <a:latin typeface="Simplified Arabic"/>
                <a:ea typeface="Calibri"/>
                <a:cs typeface="Arial"/>
              </a:rPr>
              <a:t>1 </a:t>
            </a:r>
            <a:r>
              <a:rPr lang="ar-SA" sz="2400" b="1" dirty="0">
                <a:ea typeface="Calibri"/>
                <a:cs typeface="Simplified Arabic"/>
              </a:rPr>
              <a:t>مبدأ </a:t>
            </a:r>
            <a:r>
              <a:rPr lang="ar-IQ" sz="2400" b="1" dirty="0">
                <a:ea typeface="Calibri"/>
                <a:cs typeface="Simplified Arabic"/>
              </a:rPr>
              <a:t>ال</a:t>
            </a:r>
            <a:r>
              <a:rPr lang="ar-SA" sz="2400" b="1" dirty="0">
                <a:ea typeface="Calibri"/>
                <a:cs typeface="Simplified Arabic"/>
              </a:rPr>
              <a:t>تقسيم : ينص على وجوب تقسيم العمل على أفراد التنظيم</a:t>
            </a:r>
            <a:r>
              <a:rPr lang="en-US" sz="2400" b="1" dirty="0" smtClean="0">
                <a:effectLst/>
                <a:latin typeface="Simplified Arabic"/>
                <a:ea typeface="Calibri"/>
                <a:cs typeface="Arial"/>
              </a:rPr>
              <a:t> .</a:t>
            </a:r>
            <a:endParaRPr lang="en-US" b="1" dirty="0">
              <a:ea typeface="Calibri"/>
              <a:cs typeface="Arial"/>
            </a:endParaRPr>
          </a:p>
          <a:p>
            <a:pPr>
              <a:lnSpc>
                <a:spcPct val="115000"/>
              </a:lnSpc>
            </a:pPr>
            <a:r>
              <a:rPr lang="en-US" sz="2400" b="1" dirty="0" smtClean="0">
                <a:effectLst/>
                <a:latin typeface="Simplified Arabic"/>
                <a:ea typeface="Calibri"/>
                <a:cs typeface="Arial"/>
              </a:rPr>
              <a:t>  2 </a:t>
            </a:r>
            <a:r>
              <a:rPr lang="ar-SA" sz="2400" b="1" dirty="0">
                <a:ea typeface="Calibri"/>
                <a:cs typeface="Simplified Arabic"/>
              </a:rPr>
              <a:t>مبدأ الهدف: يشترط أن يكون للمنظمة هدف( أو أهداف ) محددة وواضحة ومتفق عليها</a:t>
            </a:r>
            <a:r>
              <a:rPr lang="en-US" sz="2400" b="1" dirty="0" smtClean="0">
                <a:effectLst/>
                <a:latin typeface="Simplified Arabic"/>
                <a:ea typeface="Calibri"/>
                <a:cs typeface="Arial"/>
              </a:rPr>
              <a:t> .</a:t>
            </a:r>
            <a:endParaRPr lang="en-US" b="1" dirty="0">
              <a:ea typeface="Calibri"/>
              <a:cs typeface="Arial"/>
            </a:endParaRPr>
          </a:p>
          <a:p>
            <a:pPr>
              <a:lnSpc>
                <a:spcPct val="115000"/>
              </a:lnSpc>
            </a:pPr>
            <a:r>
              <a:rPr lang="en-US" sz="2400" b="1" dirty="0" smtClean="0">
                <a:effectLst/>
                <a:latin typeface="Simplified Arabic"/>
                <a:ea typeface="Calibri"/>
                <a:cs typeface="Arial"/>
              </a:rPr>
              <a:t>  3 </a:t>
            </a:r>
            <a:r>
              <a:rPr lang="ar-SA" sz="2400" b="1" dirty="0">
                <a:ea typeface="Calibri"/>
                <a:cs typeface="Simplified Arabic"/>
              </a:rPr>
              <a:t>مبدأ التخصص: ينص على أن يقتصر عمل كل موظف على القيام بأعباء وظيفة واحدة</a:t>
            </a:r>
            <a:r>
              <a:rPr lang="en-US" sz="2400" b="1" dirty="0" smtClean="0">
                <a:effectLst/>
                <a:latin typeface="Simplified Arabic"/>
                <a:ea typeface="Calibri"/>
                <a:cs typeface="Arial"/>
              </a:rPr>
              <a:t> .</a:t>
            </a:r>
            <a:endParaRPr lang="en-US" b="1" dirty="0">
              <a:ea typeface="Calibri"/>
              <a:cs typeface="Arial"/>
            </a:endParaRPr>
          </a:p>
          <a:p>
            <a:pPr>
              <a:lnSpc>
                <a:spcPct val="115000"/>
              </a:lnSpc>
            </a:pPr>
            <a:r>
              <a:rPr lang="en-US" sz="2400" b="1" dirty="0" smtClean="0">
                <a:effectLst/>
                <a:latin typeface="Simplified Arabic"/>
                <a:ea typeface="Calibri"/>
                <a:cs typeface="Arial"/>
              </a:rPr>
              <a:t>  4 </a:t>
            </a:r>
            <a:r>
              <a:rPr lang="ar-SA" sz="2400" b="1" dirty="0">
                <a:ea typeface="Calibri"/>
                <a:cs typeface="Simplified Arabic"/>
              </a:rPr>
              <a:t>مبدأ التنسيق: يعني تسوية الأمور بانتظام للوصول إلى الهدف العام بأقل مجهود وأسرع وقت ممكن</a:t>
            </a:r>
            <a:r>
              <a:rPr lang="en-US" sz="2400" b="1" dirty="0" smtClean="0">
                <a:effectLst/>
                <a:latin typeface="Simplified Arabic"/>
                <a:ea typeface="Calibri"/>
                <a:cs typeface="Arial"/>
              </a:rPr>
              <a:t> .</a:t>
            </a:r>
            <a:endParaRPr lang="en-US" b="1" dirty="0">
              <a:ea typeface="Calibri"/>
              <a:cs typeface="Arial"/>
            </a:endParaRPr>
          </a:p>
          <a:p>
            <a:pPr>
              <a:lnSpc>
                <a:spcPct val="115000"/>
              </a:lnSpc>
            </a:pPr>
            <a:r>
              <a:rPr lang="en-US" sz="2400" b="1" dirty="0" smtClean="0">
                <a:effectLst/>
                <a:latin typeface="Simplified Arabic"/>
                <a:ea typeface="Calibri"/>
                <a:cs typeface="Arial"/>
              </a:rPr>
              <a:t>  5 </a:t>
            </a:r>
            <a:r>
              <a:rPr lang="ar-SA" sz="2400" b="1" dirty="0">
                <a:ea typeface="Calibri"/>
                <a:cs typeface="Simplified Arabic"/>
              </a:rPr>
              <a:t>مبدأ السلطة: تعني القدرة الشرعية على تناط بشخص ما والتي تجعله قادراً على اتخاذ القرار</a:t>
            </a:r>
            <a:r>
              <a:rPr lang="en-US" sz="2400" b="1" dirty="0" smtClean="0">
                <a:effectLst/>
                <a:latin typeface="Simplified Arabic"/>
                <a:ea typeface="Calibri"/>
                <a:cs typeface="Arial"/>
              </a:rPr>
              <a:t>. </a:t>
            </a:r>
            <a:endParaRPr lang="en-US" b="1" dirty="0">
              <a:ea typeface="Calibri"/>
              <a:cs typeface="Arial"/>
            </a:endParaRPr>
          </a:p>
          <a:p>
            <a:pPr>
              <a:lnSpc>
                <a:spcPct val="115000"/>
              </a:lnSpc>
            </a:pPr>
            <a:r>
              <a:rPr lang="en-US" sz="2400" b="1" dirty="0" smtClean="0">
                <a:effectLst/>
                <a:latin typeface="Simplified Arabic"/>
                <a:ea typeface="Calibri"/>
                <a:cs typeface="Arial"/>
              </a:rPr>
              <a:t>  6 </a:t>
            </a:r>
            <a:r>
              <a:rPr lang="ar-SA" sz="2400" b="1" dirty="0">
                <a:ea typeface="Calibri"/>
                <a:cs typeface="Simplified Arabic"/>
              </a:rPr>
              <a:t>مبدأ تفويض السلطة : أي إعطاء حق التصرف واتخاذ القرارات في النطاق المعقول وبالقدر اللازم لإنجاز مهمة معينة</a:t>
            </a:r>
            <a:r>
              <a:rPr lang="en-US" sz="2400" b="1" dirty="0" smtClean="0">
                <a:effectLst/>
                <a:latin typeface="Simplified Arabic"/>
                <a:ea typeface="Calibri"/>
                <a:cs typeface="Arial"/>
              </a:rPr>
              <a:t> .</a:t>
            </a:r>
            <a:endParaRPr lang="en-US" b="1" dirty="0">
              <a:ea typeface="Calibri"/>
              <a:cs typeface="Arial"/>
            </a:endParaRPr>
          </a:p>
          <a:p>
            <a:pPr>
              <a:lnSpc>
                <a:spcPct val="115000"/>
              </a:lnSpc>
            </a:pPr>
            <a:r>
              <a:rPr lang="en-US" sz="2400" b="1" dirty="0" smtClean="0">
                <a:effectLst/>
                <a:latin typeface="Simplified Arabic"/>
                <a:ea typeface="Calibri"/>
                <a:cs typeface="Arial"/>
              </a:rPr>
              <a:t>7 </a:t>
            </a:r>
            <a:r>
              <a:rPr lang="ar-SA" sz="2400" b="1" dirty="0">
                <a:ea typeface="Calibri"/>
                <a:cs typeface="Simplified Arabic"/>
              </a:rPr>
              <a:t>مبدأ المسؤولية : أي محاسبة من أعطيناه  تفويض السلطة عن كل ما يقع نتيجة تفويضه للسلطات لمن هم أدنى منه في الهيكل التنظيمي</a:t>
            </a:r>
            <a:r>
              <a:rPr lang="en-US" sz="2400" b="1" dirty="0" smtClean="0">
                <a:effectLst/>
                <a:latin typeface="Simplified Arabic"/>
                <a:ea typeface="Calibri"/>
                <a:cs typeface="Arial"/>
              </a:rPr>
              <a:t> .</a:t>
            </a:r>
            <a:endParaRPr lang="en-US" b="1" dirty="0">
              <a:ea typeface="Calibri"/>
              <a:cs typeface="Arial"/>
            </a:endParaRPr>
          </a:p>
        </p:txBody>
      </p:sp>
    </p:spTree>
    <p:extLst>
      <p:ext uri="{BB962C8B-B14F-4D97-AF65-F5344CB8AC3E}">
        <p14:creationId xmlns:p14="http://schemas.microsoft.com/office/powerpoint/2010/main" val="762331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496944" cy="6534096"/>
          </a:xfrm>
          <a:prstGeom prst="rect">
            <a:avLst/>
          </a:prstGeom>
          <a:solidFill>
            <a:schemeClr val="tx2">
              <a:lumMod val="40000"/>
              <a:lumOff val="60000"/>
            </a:schemeClr>
          </a:solidFill>
        </p:spPr>
        <p:txBody>
          <a:bodyPr wrap="square">
            <a:spAutoFit/>
          </a:bodyPr>
          <a:lstStyle/>
          <a:p>
            <a:pPr>
              <a:lnSpc>
                <a:spcPct val="115000"/>
              </a:lnSpc>
            </a:pPr>
            <a:r>
              <a:rPr lang="en-US" sz="2800" b="1" dirty="0" smtClean="0">
                <a:effectLst/>
                <a:latin typeface="Simplified Arabic"/>
                <a:ea typeface="Calibri"/>
                <a:cs typeface="Arial"/>
              </a:rPr>
              <a:t>- 8 </a:t>
            </a:r>
            <a:r>
              <a:rPr lang="ar-SA" sz="2800" b="1" dirty="0">
                <a:ea typeface="Calibri"/>
                <a:cs typeface="Simplified Arabic"/>
              </a:rPr>
              <a:t>مبدأ وحدة الأمر : أي حصر سلطة  إصدار الأوامر في كل مستوى في مصدر واحد</a:t>
            </a:r>
            <a:r>
              <a:rPr lang="en-US" sz="2800" b="1" dirty="0" smtClean="0">
                <a:effectLst/>
                <a:latin typeface="Simplified Arabic"/>
                <a:ea typeface="Calibri"/>
                <a:cs typeface="Arial"/>
              </a:rPr>
              <a:t> .</a:t>
            </a:r>
            <a:endParaRPr lang="en-US" sz="2000" b="1" dirty="0">
              <a:ea typeface="Calibri"/>
              <a:cs typeface="Arial"/>
            </a:endParaRPr>
          </a:p>
          <a:p>
            <a:pPr>
              <a:lnSpc>
                <a:spcPct val="115000"/>
              </a:lnSpc>
            </a:pPr>
            <a:r>
              <a:rPr lang="en-US" sz="2800" b="1" dirty="0" smtClean="0">
                <a:effectLst/>
                <a:latin typeface="Simplified Arabic"/>
                <a:ea typeface="Calibri"/>
                <a:cs typeface="Arial"/>
              </a:rPr>
              <a:t> - 9 </a:t>
            </a:r>
            <a:r>
              <a:rPr lang="ar-SA" sz="2800" b="1" dirty="0">
                <a:ea typeface="Calibri"/>
                <a:cs typeface="Simplified Arabic"/>
              </a:rPr>
              <a:t>مبدأ نطاق الإشراف : أي تحديد العدد المناسب الذي يشرف عليه شخص واحد ، ويختلف ذلك على حسب نوع العمل وطبيعته ، وسهولة الاتصال ، ومقدرة المشرف واستعداده الشخصي</a:t>
            </a:r>
            <a:r>
              <a:rPr lang="en-US" sz="2800" b="1" dirty="0" smtClean="0">
                <a:effectLst/>
                <a:latin typeface="Simplified Arabic"/>
                <a:ea typeface="Calibri"/>
                <a:cs typeface="Arial"/>
              </a:rPr>
              <a:t> .</a:t>
            </a:r>
            <a:endParaRPr lang="en-US" sz="2000" b="1" dirty="0">
              <a:ea typeface="Calibri"/>
              <a:cs typeface="Arial"/>
            </a:endParaRPr>
          </a:p>
          <a:p>
            <a:pPr>
              <a:lnSpc>
                <a:spcPct val="115000"/>
              </a:lnSpc>
            </a:pPr>
            <a:r>
              <a:rPr lang="en-US" sz="2800" b="1" dirty="0" smtClean="0">
                <a:effectLst/>
                <a:latin typeface="Simplified Arabic"/>
                <a:ea typeface="Calibri"/>
                <a:cs typeface="Arial"/>
              </a:rPr>
              <a:t>10 </a:t>
            </a:r>
            <a:r>
              <a:rPr lang="ar-SA" sz="2800" b="1" dirty="0">
                <a:ea typeface="Calibri"/>
                <a:cs typeface="Simplified Arabic"/>
              </a:rPr>
              <a:t>- مبدا المرونة:/يجب ان يبنى التنظيم على التنبؤ بما سيقع في المستقبل من تطورات ويجب ان تكون المرونة في حدود معقولة والا وقعنا في مبادى الروتين المعوقة والتمسك بالروتين يقتل الإبداع والابتكار</a:t>
            </a:r>
            <a:endParaRPr lang="en-US" sz="2000" b="1" dirty="0">
              <a:ea typeface="Calibri"/>
              <a:cs typeface="Arial"/>
            </a:endParaRPr>
          </a:p>
          <a:p>
            <a:pPr>
              <a:lnSpc>
                <a:spcPct val="115000"/>
              </a:lnSpc>
            </a:pPr>
            <a:r>
              <a:rPr lang="en-US" sz="2800" b="1" dirty="0" smtClean="0">
                <a:effectLst/>
                <a:latin typeface="Simplified Arabic"/>
                <a:ea typeface="Calibri"/>
                <a:cs typeface="Arial"/>
              </a:rPr>
              <a:t>11 </a:t>
            </a:r>
            <a:r>
              <a:rPr lang="ar-SA" sz="2800" b="1" dirty="0">
                <a:ea typeface="Calibri"/>
                <a:cs typeface="Simplified Arabic"/>
              </a:rPr>
              <a:t>- مبدا قصر سلطة الأوامر :تتجه المنظمات الحديثة الى تقصير خط سلسلة الأوامر  الى ادنى حد ممكن عن طريق اتساع نطاق الإشراف وتفويض المزيد من السلطات  للرئاسات الوسطية مع تزويدها بالعناصر اللازمة من </a:t>
            </a:r>
            <a:r>
              <a:rPr lang="ar-SA" sz="2800" b="1" dirty="0" smtClean="0">
                <a:ea typeface="Calibri"/>
                <a:cs typeface="Simplified Arabic"/>
              </a:rPr>
              <a:t>وسائل </a:t>
            </a:r>
            <a:r>
              <a:rPr lang="ar-SA" sz="2800" b="1" dirty="0">
                <a:ea typeface="Calibri"/>
                <a:cs typeface="Simplified Arabic"/>
              </a:rPr>
              <a:t>تجميع وتحليل البيانات والمعلومات ودعم مقدرتها</a:t>
            </a:r>
            <a:r>
              <a:rPr lang="en-US" sz="2800" b="1" dirty="0" smtClean="0">
                <a:effectLst/>
                <a:latin typeface="Simplified Arabic"/>
                <a:ea typeface="Calibri"/>
                <a:cs typeface="Arial"/>
              </a:rPr>
              <a:t>.</a:t>
            </a:r>
            <a:endParaRPr lang="en-US" sz="2000" b="1" dirty="0">
              <a:ea typeface="Calibri"/>
              <a:cs typeface="Arial"/>
            </a:endParaRPr>
          </a:p>
          <a:p>
            <a:pPr>
              <a:lnSpc>
                <a:spcPct val="115000"/>
              </a:lnSpc>
            </a:pPr>
            <a:r>
              <a:rPr lang="ar-SA" sz="2800" b="1" dirty="0">
                <a:ea typeface="Calibri"/>
                <a:cs typeface="Simplified Arabic"/>
              </a:rPr>
              <a:t> </a:t>
            </a:r>
            <a:endParaRPr lang="en-US" sz="2000" b="1" dirty="0">
              <a:ea typeface="Calibri"/>
              <a:cs typeface="Arial"/>
            </a:endParaRPr>
          </a:p>
        </p:txBody>
      </p:sp>
    </p:spTree>
    <p:extLst>
      <p:ext uri="{BB962C8B-B14F-4D97-AF65-F5344CB8AC3E}">
        <p14:creationId xmlns:p14="http://schemas.microsoft.com/office/powerpoint/2010/main" val="3388943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123728" y="-135979"/>
            <a:ext cx="527236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خطوات التنظيم</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مستطيل 4"/>
          <p:cNvSpPr/>
          <p:nvPr/>
        </p:nvSpPr>
        <p:spPr>
          <a:xfrm>
            <a:off x="179512" y="764704"/>
            <a:ext cx="8820472" cy="6024726"/>
          </a:xfrm>
          <a:prstGeom prst="rect">
            <a:avLst/>
          </a:prstGeom>
          <a:solidFill>
            <a:schemeClr val="accent4">
              <a:lumMod val="60000"/>
              <a:lumOff val="40000"/>
            </a:schemeClr>
          </a:solidFill>
        </p:spPr>
        <p:txBody>
          <a:bodyPr wrap="square">
            <a:spAutoFit/>
          </a:bodyPr>
          <a:lstStyle/>
          <a:p>
            <a:pPr marL="342900" lvl="0" indent="-342900">
              <a:lnSpc>
                <a:spcPct val="115000"/>
              </a:lnSpc>
              <a:buFont typeface="+mj-lt"/>
              <a:buAutoNum type="arabicPeriod"/>
              <a:tabLst>
                <a:tab pos="504825" algn="l"/>
              </a:tabLst>
            </a:pPr>
            <a:r>
              <a:rPr lang="ar-SA" sz="2400" b="1" dirty="0">
                <a:ea typeface="Calibri"/>
                <a:cs typeface="Simplified Arabic"/>
              </a:rPr>
              <a:t>بيان اهداف المؤسسة وتبيعتها (  حكومية اهليه) ونوع العملاء والمنطقة التي تخدمها.</a:t>
            </a:r>
            <a:endParaRPr lang="en-US" sz="1600" b="1" dirty="0">
              <a:ea typeface="Calibri"/>
              <a:cs typeface="Arial"/>
            </a:endParaRPr>
          </a:p>
          <a:p>
            <a:pPr marL="342900" lvl="0" indent="-342900">
              <a:lnSpc>
                <a:spcPct val="115000"/>
              </a:lnSpc>
              <a:buFont typeface="+mj-lt"/>
              <a:buAutoNum type="arabicPeriod"/>
              <a:tabLst>
                <a:tab pos="504825" algn="l"/>
              </a:tabLst>
            </a:pPr>
            <a:r>
              <a:rPr lang="ar-SA" sz="2400" b="1" dirty="0">
                <a:ea typeface="Calibri"/>
                <a:cs typeface="Simplified Arabic"/>
              </a:rPr>
              <a:t>تحديد اعمال وواجبات الهيئة او المؤسسة وتصنيف الاعمال التي تقوم بها في مجموعات متناسقة </a:t>
            </a:r>
            <a:endParaRPr lang="en-US" sz="1600" b="1" dirty="0">
              <a:ea typeface="Calibri"/>
              <a:cs typeface="Arial"/>
            </a:endParaRPr>
          </a:p>
          <a:p>
            <a:pPr marL="342900" lvl="0" indent="-342900">
              <a:lnSpc>
                <a:spcPct val="115000"/>
              </a:lnSpc>
              <a:buFont typeface="+mj-lt"/>
              <a:buAutoNum type="arabicPeriod"/>
              <a:tabLst>
                <a:tab pos="504825" algn="l"/>
              </a:tabLst>
            </a:pPr>
            <a:r>
              <a:rPr lang="ar-SA" sz="2400" b="1" dirty="0">
                <a:ea typeface="Calibri"/>
                <a:cs typeface="Simplified Arabic"/>
              </a:rPr>
              <a:t>تحديد الإدارات والاقسام التي تكون هيكل التنظيم الاداري للمؤسسة واللازمة لتحقيق الاهداف وتوضيح ذلك على خريطة تنظيمية .</a:t>
            </a:r>
            <a:endParaRPr lang="en-US" sz="1600" b="1" dirty="0">
              <a:ea typeface="Calibri"/>
              <a:cs typeface="Arial"/>
            </a:endParaRPr>
          </a:p>
          <a:p>
            <a:pPr marL="342900" lvl="0" indent="-342900">
              <a:lnSpc>
                <a:spcPct val="115000"/>
              </a:lnSpc>
              <a:buFont typeface="+mj-lt"/>
              <a:buAutoNum type="arabicPeriod"/>
              <a:tabLst>
                <a:tab pos="504825" algn="l"/>
              </a:tabLst>
            </a:pPr>
            <a:r>
              <a:rPr lang="ar-SA" sz="2400" b="1" dirty="0">
                <a:ea typeface="Calibri"/>
                <a:cs typeface="Simplified Arabic"/>
              </a:rPr>
              <a:t>تحديد الاختصاصات هذه الادارات والاقسام وتحديد سلطتها ومسئوليتها والعلاقة بينها .</a:t>
            </a:r>
            <a:endParaRPr lang="en-US" sz="1600" b="1" dirty="0">
              <a:ea typeface="Calibri"/>
              <a:cs typeface="Arial"/>
            </a:endParaRPr>
          </a:p>
          <a:p>
            <a:pPr marL="342900" lvl="0" indent="-342900">
              <a:lnSpc>
                <a:spcPct val="115000"/>
              </a:lnSpc>
              <a:buFont typeface="+mj-lt"/>
              <a:buAutoNum type="arabicPeriod"/>
              <a:tabLst>
                <a:tab pos="504825" algn="l"/>
              </a:tabLst>
            </a:pPr>
            <a:r>
              <a:rPr lang="ar-SA" sz="2400" b="1" dirty="0">
                <a:ea typeface="Calibri"/>
                <a:cs typeface="Simplified Arabic"/>
              </a:rPr>
              <a:t>تحديد عدد الوظائف والموظفين اللازمين لحاجة العمل بالمؤسسة والمؤهلات والشروط الواجب توفرها .</a:t>
            </a:r>
            <a:endParaRPr lang="en-US" sz="1600" b="1" dirty="0">
              <a:ea typeface="Calibri"/>
              <a:cs typeface="Arial"/>
            </a:endParaRPr>
          </a:p>
          <a:p>
            <a:pPr marL="342900" lvl="0" indent="-342900">
              <a:lnSpc>
                <a:spcPct val="115000"/>
              </a:lnSpc>
              <a:buFont typeface="+mj-lt"/>
              <a:buAutoNum type="arabicPeriod"/>
              <a:tabLst>
                <a:tab pos="504825" algn="l"/>
              </a:tabLst>
            </a:pPr>
            <a:r>
              <a:rPr lang="ar-SA" sz="2400" b="1" dirty="0">
                <a:ea typeface="Calibri"/>
                <a:cs typeface="Simplified Arabic"/>
              </a:rPr>
              <a:t>تحديد اختصاصات وسلطات ومسئوليات هؤلاء الموظفين وتوضيح العلاقة بينهم.</a:t>
            </a:r>
            <a:endParaRPr lang="en-US" sz="1600" b="1" dirty="0">
              <a:ea typeface="Calibri"/>
              <a:cs typeface="Arial"/>
            </a:endParaRPr>
          </a:p>
          <a:p>
            <a:pPr marL="342900" lvl="0" indent="-342900">
              <a:lnSpc>
                <a:spcPct val="115000"/>
              </a:lnSpc>
              <a:buFont typeface="+mj-lt"/>
              <a:buAutoNum type="arabicPeriod"/>
              <a:tabLst>
                <a:tab pos="504825" algn="l"/>
              </a:tabLst>
            </a:pPr>
            <a:r>
              <a:rPr lang="ar-SA" sz="2400" b="1" dirty="0">
                <a:ea typeface="Calibri"/>
                <a:cs typeface="Simplified Arabic"/>
              </a:rPr>
              <a:t>وضع نظم المراقبة الداخلية وتحديد انواع ومحتويات التقارير الدورية الواجب تقديمها للمستويات الادارية .</a:t>
            </a:r>
            <a:endParaRPr lang="en-US" sz="1600" b="1" dirty="0">
              <a:ea typeface="Calibri"/>
              <a:cs typeface="Arial"/>
            </a:endParaRPr>
          </a:p>
          <a:p>
            <a:pPr marL="342900" lvl="0" indent="-342900">
              <a:lnSpc>
                <a:spcPct val="115000"/>
              </a:lnSpc>
              <a:buFont typeface="+mj-lt"/>
              <a:buAutoNum type="arabicPeriod"/>
              <a:tabLst>
                <a:tab pos="504825" algn="l"/>
              </a:tabLst>
            </a:pPr>
            <a:r>
              <a:rPr lang="ar-SA" sz="2400" b="1" dirty="0">
                <a:ea typeface="Calibri"/>
                <a:cs typeface="Simplified Arabic"/>
              </a:rPr>
              <a:t>الدراسة المستمرة والتتبع لتنظيم المؤسسة وتعديل التنظيم بما يكفل التقدم المستمر.</a:t>
            </a:r>
            <a:endParaRPr lang="en-US" sz="1600" b="1" dirty="0">
              <a:ea typeface="Calibri"/>
              <a:cs typeface="Arial"/>
            </a:endParaRPr>
          </a:p>
        </p:txBody>
      </p:sp>
    </p:spTree>
    <p:extLst>
      <p:ext uri="{BB962C8B-B14F-4D97-AF65-F5344CB8AC3E}">
        <p14:creationId xmlns:p14="http://schemas.microsoft.com/office/powerpoint/2010/main" val="3888366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268760"/>
            <a:ext cx="8136904" cy="3878498"/>
          </a:xfrm>
          <a:prstGeom prst="rect">
            <a:avLst/>
          </a:prstGeom>
          <a:solidFill>
            <a:schemeClr val="accent4">
              <a:lumMod val="60000"/>
              <a:lumOff val="40000"/>
            </a:schemeClr>
          </a:solidFill>
        </p:spPr>
        <p:txBody>
          <a:bodyPr wrap="square">
            <a:spAutoFit/>
          </a:bodyPr>
          <a:lstStyle/>
          <a:p>
            <a:pPr lvl="0">
              <a:lnSpc>
                <a:spcPct val="115000"/>
              </a:lnSpc>
              <a:spcAft>
                <a:spcPts val="1000"/>
              </a:spcAft>
            </a:pPr>
            <a:r>
              <a:rPr lang="ar-SA" sz="4800" b="1" dirty="0">
                <a:solidFill>
                  <a:prstClr val="black"/>
                </a:solidFill>
                <a:ea typeface="Calibri"/>
                <a:cs typeface="Simplified Arabic"/>
              </a:rPr>
              <a:t>دعامات التنظيم</a:t>
            </a:r>
            <a:r>
              <a:rPr lang="en-US" sz="4800" b="1" dirty="0">
                <a:solidFill>
                  <a:prstClr val="black"/>
                </a:solidFill>
                <a:latin typeface="Simplified Arabic"/>
                <a:ea typeface="Calibri"/>
                <a:cs typeface="Arial"/>
              </a:rPr>
              <a:t> :</a:t>
            </a:r>
            <a:endParaRPr lang="en-US" sz="3200" dirty="0">
              <a:solidFill>
                <a:prstClr val="black"/>
              </a:solidFill>
              <a:ea typeface="Calibri"/>
              <a:cs typeface="Arial"/>
            </a:endParaRPr>
          </a:p>
          <a:p>
            <a:pPr lvl="0">
              <a:lnSpc>
                <a:spcPct val="115000"/>
              </a:lnSpc>
              <a:spcAft>
                <a:spcPts val="1000"/>
              </a:spcAft>
            </a:pPr>
            <a:r>
              <a:rPr lang="ar-SA" sz="4000" dirty="0">
                <a:solidFill>
                  <a:prstClr val="black"/>
                </a:solidFill>
                <a:ea typeface="Calibri"/>
                <a:cs typeface="Simplified Arabic"/>
              </a:rPr>
              <a:t>تحتاج الهيئات او المنظمات الى مقومات او دعائم أساسية حتى تتمكن من الاستمرار في اداء نشاطها وتحقيق اهدافها بنجاح وكفاءة ويجب ان يتوافر للتنظيم الدعامات الاساسية التالية</a:t>
            </a:r>
            <a:r>
              <a:rPr lang="en-US" sz="4000" dirty="0">
                <a:solidFill>
                  <a:prstClr val="black"/>
                </a:solidFill>
                <a:latin typeface="Simplified Arabic"/>
                <a:ea typeface="Calibri"/>
                <a:cs typeface="Arial"/>
              </a:rPr>
              <a:t> :</a:t>
            </a:r>
            <a:endParaRPr lang="en-US" sz="3200" dirty="0">
              <a:solidFill>
                <a:prstClr val="black"/>
              </a:solidFill>
              <a:ea typeface="Calibri"/>
              <a:cs typeface="Arial"/>
            </a:endParaRPr>
          </a:p>
        </p:txBody>
      </p:sp>
    </p:spTree>
    <p:extLst>
      <p:ext uri="{BB962C8B-B14F-4D97-AF65-F5344CB8AC3E}">
        <p14:creationId xmlns:p14="http://schemas.microsoft.com/office/powerpoint/2010/main" val="1374094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843213" y="1916906"/>
            <a:ext cx="485933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685800">
              <a:defRPr/>
            </a:pPr>
            <a:r>
              <a:rPr lang="ar-SA" sz="8625">
                <a:solidFill>
                  <a:srgbClr val="FF0000"/>
                </a:solidFill>
                <a:latin typeface="Constantia"/>
                <a:ea typeface="mohammad bold art 1"/>
                <a:cs typeface="mohammad bold art 1"/>
              </a:rPr>
              <a:t>أهلاً وسهلاً:</a:t>
            </a:r>
            <a:endParaRPr lang="en-US" sz="8625">
              <a:solidFill>
                <a:srgbClr val="FF0000"/>
              </a:solidFill>
              <a:latin typeface="Constantia"/>
              <a:ea typeface="mohammad bold art 1"/>
              <a:cs typeface="mohammad bold art 1"/>
            </a:endParaRPr>
          </a:p>
        </p:txBody>
      </p:sp>
      <p:sp>
        <p:nvSpPr>
          <p:cNvPr id="3075" name="Text Box 6"/>
          <p:cNvSpPr txBox="1">
            <a:spLocks noChangeArrowheads="1"/>
          </p:cNvSpPr>
          <p:nvPr/>
        </p:nvSpPr>
        <p:spPr bwMode="auto">
          <a:xfrm>
            <a:off x="611189" y="1863329"/>
            <a:ext cx="2592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chemeClr val="tx1"/>
                </a:solidFill>
                <a:latin typeface="Arial" pitchFamily="34" charset="0"/>
                <a:cs typeface="Arial" pitchFamily="34" charset="0"/>
              </a:defRPr>
            </a:lvl1pPr>
            <a:lvl2pPr marL="742950" indent="-285750">
              <a:defRPr sz="3400">
                <a:solidFill>
                  <a:schemeClr val="tx1"/>
                </a:solidFill>
                <a:latin typeface="Arial" pitchFamily="34" charset="0"/>
                <a:cs typeface="Arial" pitchFamily="34" charset="0"/>
              </a:defRPr>
            </a:lvl2pPr>
            <a:lvl3pPr marL="1143000" indent="-228600">
              <a:defRPr sz="3400">
                <a:solidFill>
                  <a:schemeClr val="tx1"/>
                </a:solidFill>
                <a:latin typeface="Arial" pitchFamily="34" charset="0"/>
                <a:cs typeface="Arial" pitchFamily="34" charset="0"/>
              </a:defRPr>
            </a:lvl3pPr>
            <a:lvl4pPr marL="1600200" indent="-228600">
              <a:defRPr sz="3400">
                <a:solidFill>
                  <a:schemeClr val="tx1"/>
                </a:solidFill>
                <a:latin typeface="Arial" pitchFamily="34" charset="0"/>
                <a:cs typeface="Arial" pitchFamily="34" charset="0"/>
              </a:defRPr>
            </a:lvl4pPr>
            <a:lvl5pPr marL="2057400" indent="-228600">
              <a:defRPr sz="3400">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sz="3400">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sz="3400">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sz="3400">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sz="3400">
                <a:solidFill>
                  <a:schemeClr val="tx1"/>
                </a:solidFill>
                <a:latin typeface="Arial" pitchFamily="34" charset="0"/>
                <a:cs typeface="Arial" pitchFamily="34" charset="0"/>
              </a:defRPr>
            </a:lvl9pPr>
          </a:lstStyle>
          <a:p>
            <a:pPr defTabSz="685800">
              <a:spcBef>
                <a:spcPct val="50000"/>
              </a:spcBef>
              <a:defRPr/>
            </a:pPr>
            <a:endParaRPr lang="ar-IQ" sz="1800">
              <a:solidFill>
                <a:prstClr val="white"/>
              </a:solidFill>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9" y="3429000"/>
            <a:ext cx="3705225" cy="2114550"/>
          </a:xfrm>
        </p:spPr>
      </p:pic>
    </p:spTree>
    <p:extLst>
      <p:ext uri="{BB962C8B-B14F-4D97-AF65-F5344CB8AC3E}">
        <p14:creationId xmlns:p14="http://schemas.microsoft.com/office/powerpoint/2010/main" val="213602063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023518"/>
            <a:ext cx="8352928" cy="5573834"/>
          </a:xfrm>
          <a:prstGeom prst="rect">
            <a:avLst/>
          </a:prstGeom>
          <a:solidFill>
            <a:schemeClr val="accent4">
              <a:lumMod val="60000"/>
              <a:lumOff val="40000"/>
            </a:schemeClr>
          </a:solidFill>
        </p:spPr>
        <p:txBody>
          <a:bodyPr wrap="square">
            <a:spAutoFit/>
          </a:bodyPr>
          <a:lstStyle/>
          <a:p>
            <a:pPr marL="342900" lvl="0" indent="-342900">
              <a:lnSpc>
                <a:spcPct val="115000"/>
              </a:lnSpc>
              <a:spcAft>
                <a:spcPts val="1000"/>
              </a:spcAft>
              <a:buFont typeface="+mj-lt"/>
              <a:buAutoNum type="arabicPeriod"/>
            </a:pPr>
            <a:r>
              <a:rPr lang="ar-IQ" sz="2400" b="1" dirty="0" smtClean="0">
                <a:ea typeface="Calibri"/>
                <a:cs typeface="Simplified Arabic"/>
              </a:rPr>
              <a:t>ا</a:t>
            </a:r>
            <a:r>
              <a:rPr lang="ar-SA" sz="2400" b="1" dirty="0">
                <a:ea typeface="Calibri"/>
                <a:cs typeface="Simplified Arabic"/>
              </a:rPr>
              <a:t>لدعامة البشرية :وتمثل مجموع الإفراد العاملين في المنظمة على اختلاف مستوياتهم الوظيفية </a:t>
            </a:r>
            <a:r>
              <a:rPr lang="ar-IQ" sz="2400" b="1" dirty="0">
                <a:ea typeface="Calibri"/>
                <a:cs typeface="Simplified Arabic"/>
              </a:rPr>
              <a:t>.</a:t>
            </a:r>
            <a:endParaRPr lang="en-US" b="1" dirty="0">
              <a:ea typeface="Calibri"/>
              <a:cs typeface="Arial"/>
            </a:endParaRPr>
          </a:p>
          <a:p>
            <a:pPr marL="342900" lvl="0" indent="-342900">
              <a:lnSpc>
                <a:spcPct val="115000"/>
              </a:lnSpc>
              <a:spcAft>
                <a:spcPts val="1000"/>
              </a:spcAft>
              <a:buFont typeface="+mj-lt"/>
              <a:buAutoNum type="arabicPeriod"/>
            </a:pPr>
            <a:r>
              <a:rPr lang="en-US" sz="2400" b="1" dirty="0" smtClean="0">
                <a:effectLst/>
                <a:latin typeface="Simplified Arabic"/>
                <a:ea typeface="Calibri"/>
                <a:cs typeface="Arial"/>
              </a:rPr>
              <a:t> </a:t>
            </a:r>
            <a:r>
              <a:rPr lang="ar-SA" sz="2400" b="1" dirty="0">
                <a:ea typeface="Calibri"/>
                <a:cs typeface="Simplified Arabic"/>
              </a:rPr>
              <a:t>الدعامة التنظيمية :وتمثل الشكل التنظيمي الذي تتخذه المنظمة والذي على أساسه توزع السلطات والمسئوليات وتحدد الأعمال المسندة الى كل وحدة من الوحدات</a:t>
            </a:r>
            <a:r>
              <a:rPr lang="ar-IQ" sz="2400" b="1" dirty="0">
                <a:ea typeface="Calibri"/>
                <a:cs typeface="Simplified Arabic"/>
              </a:rPr>
              <a:t>. </a:t>
            </a:r>
            <a:endParaRPr lang="en-US" b="1" dirty="0">
              <a:ea typeface="Calibri"/>
              <a:cs typeface="Arial"/>
            </a:endParaRPr>
          </a:p>
          <a:p>
            <a:pPr marL="342900" lvl="0" indent="-342900">
              <a:lnSpc>
                <a:spcPct val="115000"/>
              </a:lnSpc>
              <a:spcAft>
                <a:spcPts val="1000"/>
              </a:spcAft>
              <a:buFont typeface="+mj-lt"/>
              <a:buAutoNum type="arabicPeriod"/>
            </a:pPr>
            <a:r>
              <a:rPr lang="en-US" sz="2400" b="1" dirty="0" smtClean="0">
                <a:effectLst/>
                <a:latin typeface="Simplified Arabic"/>
                <a:ea typeface="Calibri"/>
                <a:cs typeface="Arial"/>
              </a:rPr>
              <a:t> </a:t>
            </a:r>
            <a:r>
              <a:rPr lang="ar-SA" sz="2400" b="1" dirty="0">
                <a:latin typeface="Simplified Arabic"/>
                <a:ea typeface="Calibri"/>
              </a:rPr>
              <a:t>الدعامة القانونية : ويتمثل بالسند القانوني الذي تستند اليه المنظمات في ممارسة نشاطها ومنه تستمد اختصاصها واهمية الدعامة القانونية تستند الى انه لا يمكن لأي منظمة ان تمارس عملا من الاعمال دون اداة تشريعية او قانونية تحدد نشاطها واهدافها</a:t>
            </a:r>
            <a:endParaRPr lang="en-US" b="1" dirty="0">
              <a:ea typeface="Calibri"/>
              <a:cs typeface="Arial"/>
            </a:endParaRPr>
          </a:p>
          <a:p>
            <a:pPr marL="342900" lvl="0" indent="-342900">
              <a:lnSpc>
                <a:spcPct val="115000"/>
              </a:lnSpc>
              <a:spcAft>
                <a:spcPts val="1000"/>
              </a:spcAft>
              <a:buFont typeface="+mj-lt"/>
              <a:buAutoNum type="arabicPeriod"/>
            </a:pPr>
            <a:r>
              <a:rPr lang="en-US" sz="2400" b="1" dirty="0" smtClean="0">
                <a:effectLst/>
                <a:latin typeface="Simplified Arabic"/>
                <a:ea typeface="Calibri"/>
                <a:cs typeface="Arial"/>
              </a:rPr>
              <a:t>  </a:t>
            </a:r>
            <a:r>
              <a:rPr lang="ar-SA" sz="2400" b="1" dirty="0">
                <a:ea typeface="Calibri"/>
                <a:cs typeface="Simplified Arabic"/>
              </a:rPr>
              <a:t>الدعامة المالية : أي الجانب التمويلي للمشروع الذي يساعده على تحقيق اهدافه اذ لن تتحقق سبل النجاح للمنظمة الا اذا هيأنا المالية اللازمة والتي تتيح لها الفرصة لتدبير ما يلزمها من معدات لاستخدام الخبرات والمهارات البشرية</a:t>
            </a:r>
            <a:r>
              <a:rPr lang="en-US" sz="2400" b="1" dirty="0" smtClean="0">
                <a:effectLst/>
                <a:latin typeface="Simplified Arabic"/>
                <a:ea typeface="Calibri"/>
                <a:cs typeface="Arial"/>
              </a:rPr>
              <a:t> .  </a:t>
            </a:r>
            <a:endParaRPr lang="en-US" b="1" dirty="0">
              <a:ea typeface="Calibri"/>
              <a:cs typeface="Arial"/>
            </a:endParaRPr>
          </a:p>
        </p:txBody>
      </p:sp>
    </p:spTree>
    <p:extLst>
      <p:ext uri="{BB962C8B-B14F-4D97-AF65-F5344CB8AC3E}">
        <p14:creationId xmlns:p14="http://schemas.microsoft.com/office/powerpoint/2010/main" val="4141754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64704"/>
            <a:ext cx="8208912" cy="5861092"/>
          </a:xfrm>
          <a:prstGeom prst="rect">
            <a:avLst/>
          </a:prstGeom>
          <a:solidFill>
            <a:schemeClr val="tx2">
              <a:lumMod val="60000"/>
              <a:lumOff val="40000"/>
            </a:schemeClr>
          </a:solidFill>
        </p:spPr>
        <p:txBody>
          <a:bodyPr wrap="square">
            <a:spAutoFit/>
          </a:bodyPr>
          <a:lstStyle/>
          <a:p>
            <a:pPr marL="457200">
              <a:lnSpc>
                <a:spcPct val="115000"/>
              </a:lnSpc>
              <a:spcAft>
                <a:spcPts val="1000"/>
              </a:spcAft>
            </a:pPr>
            <a:r>
              <a:rPr lang="ar-SA" sz="4400" b="1" dirty="0">
                <a:ea typeface="Calibri"/>
                <a:cs typeface="Simplified Arabic"/>
              </a:rPr>
              <a:t>معوقات التنظيم :</a:t>
            </a:r>
            <a:endParaRPr lang="en-US" sz="28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سوء اختيار العنصر البشري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سوء توزيع الاختصاصات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تركيز السلطة في يد واحدة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تعقد الاجراءات الادارية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تعدد اهداف المؤسسات الرياضية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قصور في القوانين واللوائح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افتقار الهيئات الى الخبراء في التنظيم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المعوقات المادية والفنية </a:t>
            </a:r>
            <a:endParaRPr lang="en-US" sz="2000" b="1" dirty="0">
              <a:ea typeface="Calibri"/>
              <a:cs typeface="Arial"/>
            </a:endParaRPr>
          </a:p>
        </p:txBody>
      </p:sp>
    </p:spTree>
    <p:extLst>
      <p:ext uri="{BB962C8B-B14F-4D97-AF65-F5344CB8AC3E}">
        <p14:creationId xmlns:p14="http://schemas.microsoft.com/office/powerpoint/2010/main" val="12497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99010"/>
            <a:ext cx="8604448" cy="503830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2540">
              <a:lnSpc>
                <a:spcPct val="115000"/>
              </a:lnSpc>
              <a:spcAft>
                <a:spcPts val="1000"/>
              </a:spcAft>
            </a:pPr>
            <a:r>
              <a:rPr lang="ar-IQ" sz="3600" b="1" dirty="0">
                <a:ea typeface="Calibri"/>
                <a:cs typeface="Simplified Arabic"/>
              </a:rPr>
              <a:t>فوائد التنظيم :</a:t>
            </a:r>
            <a:endParaRPr lang="en-US" sz="2000" b="1" dirty="0">
              <a:ea typeface="Calibri"/>
              <a:cs typeface="Arial"/>
            </a:endParaRPr>
          </a:p>
          <a:p>
            <a:pPr marL="342900" lvl="0" indent="-342900">
              <a:lnSpc>
                <a:spcPct val="115000"/>
              </a:lnSpc>
              <a:spcAft>
                <a:spcPts val="1000"/>
              </a:spcAft>
              <a:buFont typeface="+mj-lt"/>
              <a:buAutoNum type="arabicPeriod"/>
            </a:pPr>
            <a:r>
              <a:rPr lang="ar-IQ" sz="2000" b="1" dirty="0">
                <a:ea typeface="Calibri"/>
                <a:cs typeface="Simplified Arabic"/>
              </a:rPr>
              <a:t>يقسم التنظيم العمل بين العاملين ويحدد الاختصاصات </a:t>
            </a:r>
            <a:endParaRPr lang="en-US" sz="1600" b="1" dirty="0">
              <a:ea typeface="Calibri"/>
              <a:cs typeface="Arial"/>
            </a:endParaRPr>
          </a:p>
          <a:p>
            <a:pPr marL="342900" lvl="0" indent="-342900" algn="just">
              <a:lnSpc>
                <a:spcPct val="115000"/>
              </a:lnSpc>
              <a:spcAft>
                <a:spcPts val="1000"/>
              </a:spcAft>
              <a:buFont typeface="+mj-lt"/>
              <a:buAutoNum type="arabicPeriod"/>
            </a:pPr>
            <a:r>
              <a:rPr lang="ar-IQ" sz="2000" b="1" dirty="0">
                <a:ea typeface="Calibri"/>
                <a:cs typeface="Simplified Arabic"/>
              </a:rPr>
              <a:t>ينقل التنظيم القرارات الى أجزاء المنظمة ويمد الموظفين بالمؤشرات التي تهديهم الى العمل </a:t>
            </a:r>
            <a:endParaRPr lang="en-US" sz="1600" b="1" dirty="0">
              <a:ea typeface="Calibri"/>
              <a:cs typeface="Arial"/>
            </a:endParaRPr>
          </a:p>
          <a:p>
            <a:pPr marL="342900" lvl="0" indent="-342900" algn="just">
              <a:lnSpc>
                <a:spcPct val="115000"/>
              </a:lnSpc>
              <a:spcAft>
                <a:spcPts val="1000"/>
              </a:spcAft>
              <a:buFont typeface="+mj-lt"/>
              <a:buAutoNum type="arabicPeriod"/>
            </a:pPr>
            <a:r>
              <a:rPr lang="ar-IQ" sz="2000" b="1" dirty="0">
                <a:ea typeface="Calibri"/>
                <a:cs typeface="Simplified Arabic"/>
              </a:rPr>
              <a:t>يحدد التنظيم نمطية العمل بالاستناد إلى الإجراءات المفصلة والقواعد المحددة التي تحكم سير العمل</a:t>
            </a:r>
            <a:endParaRPr lang="en-US" sz="1600" b="1" dirty="0">
              <a:ea typeface="Calibri"/>
              <a:cs typeface="Arial"/>
            </a:endParaRPr>
          </a:p>
          <a:p>
            <a:pPr marL="342900" lvl="0" indent="-342900" algn="just">
              <a:lnSpc>
                <a:spcPct val="115000"/>
              </a:lnSpc>
              <a:spcAft>
                <a:spcPts val="1000"/>
              </a:spcAft>
              <a:buFont typeface="+mj-lt"/>
              <a:buAutoNum type="arabicPeriod"/>
            </a:pPr>
            <a:r>
              <a:rPr lang="ar-IQ" sz="2000" b="1" dirty="0">
                <a:ea typeface="Calibri"/>
                <a:cs typeface="Simplified Arabic"/>
              </a:rPr>
              <a:t>يوفر التنظيم نظاما للاتصالات في المؤسسة سواء اتصالات رسمية او غير رسمية بما يضمن نقل كل المعلومات الى جميع العاملين </a:t>
            </a:r>
            <a:endParaRPr lang="en-US" sz="1600" b="1" dirty="0">
              <a:ea typeface="Calibri"/>
              <a:cs typeface="Arial"/>
            </a:endParaRPr>
          </a:p>
          <a:p>
            <a:pPr marL="342900" lvl="0" indent="-342900" algn="just">
              <a:lnSpc>
                <a:spcPct val="115000"/>
              </a:lnSpc>
              <a:spcAft>
                <a:spcPts val="1000"/>
              </a:spcAft>
              <a:buFont typeface="+mj-lt"/>
              <a:buAutoNum type="arabicPeriod"/>
            </a:pPr>
            <a:r>
              <a:rPr lang="ar-IQ" sz="2000" b="1" dirty="0">
                <a:ea typeface="Calibri"/>
                <a:cs typeface="Simplified Arabic"/>
              </a:rPr>
              <a:t>يحقق التنظيم تنمية وتدريب العاملين فيه وذلك من منطلق ايمان التنظيم </a:t>
            </a:r>
            <a:r>
              <a:rPr lang="ar-IQ" sz="2000" b="1" dirty="0" smtClean="0">
                <a:ea typeface="Calibri"/>
                <a:cs typeface="Simplified Arabic"/>
              </a:rPr>
              <a:t>بأهمية </a:t>
            </a:r>
            <a:r>
              <a:rPr lang="ar-IQ" sz="2000" b="1" dirty="0">
                <a:ea typeface="Calibri"/>
                <a:cs typeface="Simplified Arabic"/>
              </a:rPr>
              <a:t>التدريب والوصول بالعاملين الى اتخاذ قرارات افضل.</a:t>
            </a:r>
            <a:endParaRPr lang="en-US" sz="1600" b="1" dirty="0">
              <a:ea typeface="Calibri"/>
              <a:cs typeface="Arial"/>
            </a:endParaRPr>
          </a:p>
          <a:p>
            <a:pPr marL="345440" algn="just">
              <a:lnSpc>
                <a:spcPct val="115000"/>
              </a:lnSpc>
              <a:spcAft>
                <a:spcPts val="1000"/>
              </a:spcAft>
            </a:pPr>
            <a:r>
              <a:rPr lang="ar-IQ" sz="2000" b="1" dirty="0">
                <a:ea typeface="Calibri"/>
                <a:cs typeface="Simplified Arabic"/>
              </a:rPr>
              <a:t>ان التنظيم يحقق </a:t>
            </a:r>
            <a:r>
              <a:rPr lang="ar-IQ" sz="2000" b="1" dirty="0" smtClean="0">
                <a:ea typeface="Calibri"/>
                <a:cs typeface="Simplified Arabic"/>
              </a:rPr>
              <a:t>التنسيق </a:t>
            </a:r>
            <a:r>
              <a:rPr lang="ar-IQ" sz="2000" b="1" dirty="0">
                <a:ea typeface="Calibri"/>
                <a:cs typeface="Simplified Arabic"/>
              </a:rPr>
              <a:t>بين مختلف المجهودات الجماعية وهو بهذا يقلل من التعارض والاحتكاك بقصد تحقيق الأهداف وهو يحقق الاستخدام الأفضل للطاقات المادية والبشرية كما انه يحقق الاشباع الامثل للحاجات والرغبات الإنسانية لكل الافراد في المشروع</a:t>
            </a:r>
            <a:endParaRPr lang="en-US" sz="1600" b="1" dirty="0">
              <a:ea typeface="Calibri"/>
              <a:cs typeface="Arial"/>
            </a:endParaRPr>
          </a:p>
        </p:txBody>
      </p:sp>
    </p:spTree>
    <p:extLst>
      <p:ext uri="{BB962C8B-B14F-4D97-AF65-F5344CB8AC3E}">
        <p14:creationId xmlns:p14="http://schemas.microsoft.com/office/powerpoint/2010/main" val="389928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346086"/>
            <a:ext cx="7920879" cy="388311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nSpc>
                <a:spcPct val="115000"/>
              </a:lnSpc>
              <a:spcAft>
                <a:spcPts val="1000"/>
              </a:spcAft>
            </a:pPr>
            <a:r>
              <a:rPr lang="ar-SA" sz="4000" b="1" dirty="0">
                <a:ea typeface="Calibri"/>
                <a:cs typeface="Simplified Arabic"/>
              </a:rPr>
              <a:t>مفهوم التنظيم</a:t>
            </a:r>
            <a:r>
              <a:rPr lang="en-US" sz="4000" b="1" dirty="0" smtClean="0">
                <a:effectLst/>
                <a:latin typeface="Simplified Arabic"/>
                <a:ea typeface="Calibri"/>
                <a:cs typeface="Arial"/>
              </a:rPr>
              <a:t>  :</a:t>
            </a:r>
            <a:endParaRPr lang="en-US" sz="2400" b="1" dirty="0">
              <a:ea typeface="Calibri"/>
              <a:cs typeface="Arial"/>
            </a:endParaRPr>
          </a:p>
          <a:p>
            <a:r>
              <a:rPr lang="ar-SA" sz="3200" b="1" dirty="0" smtClean="0">
                <a:effectLst/>
                <a:ea typeface="Calibri"/>
                <a:cs typeface="Simplified Arabic"/>
              </a:rPr>
              <a:t>أن كلمة التنظيم تستخدم استخدامات مختلفة لدى مفكري الإدارة فهي تستخدم أحياناً ليقصد بها جميع أنواع السلوك لجميع أفراد النظام . و تعني لدى البعض منهم نظاماً متكاملاً للعلاقات الاجتماعية و الثقافية المتبادلة بين مكوناته. كما يستعمله البعض الآخر في الإشارة إلى كيان مستقل مثل: وزارة, مؤسسة, جامعة, شركة </a:t>
            </a:r>
            <a:endParaRPr lang="ar-IQ" sz="3200" b="1" dirty="0"/>
          </a:p>
        </p:txBody>
      </p:sp>
    </p:spTree>
    <p:extLst>
      <p:ext uri="{BB962C8B-B14F-4D97-AF65-F5344CB8AC3E}">
        <p14:creationId xmlns:p14="http://schemas.microsoft.com/office/powerpoint/2010/main" val="247421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305342"/>
            <a:ext cx="8568952"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SA" sz="3200" b="1" dirty="0" smtClean="0">
                <a:effectLst/>
                <a:ea typeface="Calibri"/>
                <a:cs typeface="Simplified Arabic"/>
              </a:rPr>
              <a:t>لفهم معنى التنظيم يجب أولاً التمييز بين كلمة التنظيم كفعل أو وظيفة و التنظيم كاسم. فإذا ما استخدمت في صيغة الاسم فإنها تشير إلى كيان أو شخصية مستقلة (الجامعة)  (وزارة المالية) إلا أن الشائع في مؤلفات الإدارة أكثر هو استخدام الكلمة لتعني الاسم أحياناً و الفعل أحياناً وهو من الوظائف المهمة التي تلقى على عاتق الإدارة العامة وذلك لكثرة الحاجات المستجدة للمواطن ولندرة المواد الأولية التي تخدم إشباع هذه الحاجات. ويعد التنظيم من أهم المصادر التي تؤدي إلى تحقيق الاقتصاد عن طريق استغلال الطاقات البشرية ومنع تبعثر الجهود وتعارضها. </a:t>
            </a:r>
            <a:endParaRPr lang="ar-IQ" sz="3200" b="1" dirty="0"/>
          </a:p>
        </p:txBody>
      </p:sp>
    </p:spTree>
    <p:extLst>
      <p:ext uri="{BB962C8B-B14F-4D97-AF65-F5344CB8AC3E}">
        <p14:creationId xmlns:p14="http://schemas.microsoft.com/office/powerpoint/2010/main" val="3485358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973248"/>
            <a:ext cx="8784976" cy="562410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15000"/>
              </a:lnSpc>
              <a:spcAft>
                <a:spcPts val="1000"/>
              </a:spcAft>
            </a:pPr>
            <a:r>
              <a:rPr lang="ar-SA" sz="2800" b="1" dirty="0">
                <a:solidFill>
                  <a:prstClr val="black"/>
                </a:solidFill>
                <a:ea typeface="Calibri"/>
                <a:cs typeface="Simplified Arabic"/>
              </a:rPr>
              <a:t>لذلك يجب على الإدارة دراسة الأعمال التي تهمها وتحليلها من أجل تحقيق أهدافها واستبعاد جميع الأعمال والإجراءات غير المفيدة، ومن ثم يجب توزيع هذه الأعمال على الأشخاص الذين عليهم القيام بها وتحديد المسؤوليات التي تقع على عاتقهم والعلاقات القائمة فيما بينهم </a:t>
            </a:r>
            <a:r>
              <a:rPr lang="ar-IQ" sz="2800" b="1" dirty="0">
                <a:ea typeface="Calibri"/>
                <a:cs typeface="Simplified Arabic"/>
              </a:rPr>
              <a:t>ويرى السيد </a:t>
            </a:r>
            <a:r>
              <a:rPr lang="ar-SA" sz="2800" b="1" dirty="0">
                <a:ea typeface="Calibri"/>
                <a:cs typeface="Simplified Arabic"/>
              </a:rPr>
              <a:t>الهواري ان عملية التنظيم تتضمن ما يلي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تصميم الهيكل التنظيمي.</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تحديد المسئوليات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تحديد العلاقات .</a:t>
            </a:r>
            <a:endParaRPr lang="en-US" sz="2000" b="1" dirty="0">
              <a:ea typeface="Calibri"/>
              <a:cs typeface="Arial"/>
            </a:endParaRPr>
          </a:p>
          <a:p>
            <a:pPr marL="342900" lvl="0" indent="-342900">
              <a:lnSpc>
                <a:spcPct val="115000"/>
              </a:lnSpc>
              <a:spcAft>
                <a:spcPts val="1000"/>
              </a:spcAft>
              <a:buFont typeface="+mj-lt"/>
              <a:buAutoNum type="arabicPeriod"/>
            </a:pPr>
            <a:r>
              <a:rPr lang="ar-SA" sz="2800" b="1" dirty="0">
                <a:ea typeface="Calibri"/>
                <a:cs typeface="Simplified Arabic"/>
              </a:rPr>
              <a:t>اختيار المدراء</a:t>
            </a:r>
            <a:r>
              <a:rPr lang="ar-SA" sz="2800" b="1" dirty="0" smtClean="0">
                <a:ea typeface="Calibri"/>
                <a:cs typeface="Simplified Arabic"/>
              </a:rPr>
              <a:t>.</a:t>
            </a:r>
            <a:endParaRPr lang="en-US" sz="2000" b="1" dirty="0">
              <a:ea typeface="Calibri"/>
              <a:cs typeface="Arial"/>
            </a:endParaRPr>
          </a:p>
          <a:p>
            <a:pPr lvl="0"/>
            <a:endParaRPr lang="ar-IQ" sz="2800" b="1" dirty="0">
              <a:solidFill>
                <a:prstClr val="black"/>
              </a:solidFill>
            </a:endParaRPr>
          </a:p>
        </p:txBody>
      </p:sp>
    </p:spTree>
    <p:extLst>
      <p:ext uri="{BB962C8B-B14F-4D97-AF65-F5344CB8AC3E}">
        <p14:creationId xmlns:p14="http://schemas.microsoft.com/office/powerpoint/2010/main" val="211044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016" y="301477"/>
            <a:ext cx="8820472" cy="639662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15000"/>
              </a:lnSpc>
              <a:spcAft>
                <a:spcPts val="1000"/>
              </a:spcAft>
            </a:pPr>
            <a:r>
              <a:rPr lang="ar-SA" sz="3200" b="1" dirty="0">
                <a:ea typeface="Calibri"/>
                <a:cs typeface="Simplified Arabic"/>
              </a:rPr>
              <a:t>أهمية التنظيم</a:t>
            </a:r>
            <a:endParaRPr lang="en-US" b="1" dirty="0">
              <a:ea typeface="Calibri"/>
              <a:cs typeface="Arial"/>
            </a:endParaRPr>
          </a:p>
          <a:p>
            <a:pPr>
              <a:lnSpc>
                <a:spcPct val="115000"/>
              </a:lnSpc>
              <a:spcAft>
                <a:spcPts val="1000"/>
              </a:spcAft>
            </a:pPr>
            <a:r>
              <a:rPr lang="en-US" sz="2400" b="1" dirty="0" smtClean="0">
                <a:effectLst/>
                <a:latin typeface="Simplified Arabic"/>
                <a:ea typeface="Calibri"/>
                <a:cs typeface="Arial"/>
              </a:rPr>
              <a:t>   </a:t>
            </a:r>
            <a:r>
              <a:rPr lang="ar-SA" sz="2400" b="1" dirty="0">
                <a:ea typeface="Calibri"/>
                <a:cs typeface="Simplified Arabic"/>
              </a:rPr>
              <a:t>تهدف عملية التنظيم إلى توعية كل فرد من افراد المنظمة إلى الدور المطلوب قيامه به لتحقيق الأهداف المحددة. و أن يسير العمل بأسلوب مرتب, منسجم, و متناسق, بحيث يراعى جانب الكفاية عند القيام بالنشاطات اللازمة, و بطريقة يرضى عنها أفراد المنظمة, و الفئات المرتبطة بها, و تلك المستفيدة من خدماتها و لتحديد دور كل فرد بالمنظمة و القصد منه, لابد من وجود</a:t>
            </a:r>
            <a:r>
              <a:rPr lang="en-US" sz="2400" b="1" dirty="0" smtClean="0">
                <a:effectLst/>
                <a:latin typeface="Simplified Arabic"/>
                <a:ea typeface="Calibri"/>
                <a:cs typeface="Arial"/>
              </a:rPr>
              <a:t>:</a:t>
            </a:r>
            <a:endParaRPr lang="en-US" b="1" dirty="0">
              <a:ea typeface="Calibri"/>
              <a:cs typeface="Arial"/>
            </a:endParaRPr>
          </a:p>
          <a:p>
            <a:pPr>
              <a:lnSpc>
                <a:spcPct val="115000"/>
              </a:lnSpc>
              <a:spcAft>
                <a:spcPts val="1000"/>
              </a:spcAft>
            </a:pPr>
            <a:r>
              <a:rPr lang="ar-IQ" sz="2400" b="1" dirty="0" smtClean="0">
                <a:ea typeface="Calibri"/>
                <a:cs typeface="Simplified Arabic"/>
              </a:rPr>
              <a:t>1- </a:t>
            </a:r>
            <a:r>
              <a:rPr lang="ar-SA" sz="2400" b="1" dirty="0" smtClean="0">
                <a:ea typeface="Calibri"/>
                <a:cs typeface="Simplified Arabic"/>
              </a:rPr>
              <a:t>أهداف </a:t>
            </a:r>
            <a:r>
              <a:rPr lang="ar-SA" sz="2400" b="1" dirty="0">
                <a:ea typeface="Calibri"/>
                <a:cs typeface="Simplified Arabic"/>
              </a:rPr>
              <a:t>محددة بشكل دقيق, و هو ما يتم إنجازه في عملية التخطيط التي تسبق عملية التنظيم</a:t>
            </a:r>
            <a:r>
              <a:rPr lang="en-US" sz="2400" b="1" dirty="0" smtClean="0">
                <a:effectLst/>
                <a:latin typeface="Simplified Arabic"/>
                <a:ea typeface="Calibri"/>
                <a:cs typeface="Arial"/>
              </a:rPr>
              <a:t>.</a:t>
            </a:r>
            <a:endParaRPr lang="en-US" b="1" dirty="0">
              <a:ea typeface="Calibri"/>
              <a:cs typeface="Arial"/>
            </a:endParaRPr>
          </a:p>
          <a:p>
            <a:pPr>
              <a:lnSpc>
                <a:spcPct val="115000"/>
              </a:lnSpc>
              <a:spcAft>
                <a:spcPts val="1000"/>
              </a:spcAft>
            </a:pPr>
            <a:r>
              <a:rPr lang="ar-IQ" sz="2400" b="1" dirty="0" smtClean="0">
                <a:effectLst/>
                <a:latin typeface="Simplified Arabic"/>
                <a:ea typeface="Calibri"/>
                <a:cs typeface="Arial"/>
              </a:rPr>
              <a:t>2- </a:t>
            </a:r>
            <a:r>
              <a:rPr lang="ar-SA" sz="2400" b="1" dirty="0" smtClean="0">
                <a:ea typeface="Calibri"/>
                <a:cs typeface="Simplified Arabic"/>
              </a:rPr>
              <a:t>تحديد </a:t>
            </a:r>
            <a:r>
              <a:rPr lang="ar-SA" sz="2400" b="1" dirty="0">
                <a:ea typeface="Calibri"/>
                <a:cs typeface="Simplified Arabic"/>
              </a:rPr>
              <a:t>جيد للنشاطات المطلوب القيام بها بصفة عامة</a:t>
            </a:r>
            <a:r>
              <a:rPr lang="en-US" sz="2400" b="1" dirty="0" smtClean="0">
                <a:effectLst/>
                <a:latin typeface="Simplified Arabic"/>
                <a:ea typeface="Calibri"/>
                <a:cs typeface="Arial"/>
              </a:rPr>
              <a:t>.</a:t>
            </a:r>
            <a:endParaRPr lang="en-US" b="1" dirty="0">
              <a:ea typeface="Calibri"/>
              <a:cs typeface="Arial"/>
            </a:endParaRPr>
          </a:p>
          <a:p>
            <a:pPr>
              <a:lnSpc>
                <a:spcPct val="115000"/>
              </a:lnSpc>
              <a:spcAft>
                <a:spcPts val="1000"/>
              </a:spcAft>
            </a:pPr>
            <a:r>
              <a:rPr lang="ar-IQ" sz="2400" b="1" dirty="0" smtClean="0">
                <a:ea typeface="Calibri"/>
                <a:cs typeface="Simplified Arabic"/>
              </a:rPr>
              <a:t>3- </a:t>
            </a:r>
            <a:r>
              <a:rPr lang="ar-SA" sz="2400" b="1" dirty="0" smtClean="0">
                <a:ea typeface="Calibri"/>
                <a:cs typeface="Simplified Arabic"/>
              </a:rPr>
              <a:t>تحديد </a:t>
            </a:r>
            <a:r>
              <a:rPr lang="ar-SA" sz="2400" b="1" dirty="0">
                <a:ea typeface="Calibri"/>
                <a:cs typeface="Simplified Arabic"/>
              </a:rPr>
              <a:t>واضح للسلطة, بحيث يدرك شاغل كل وظيفة ما يمكنه عمله لتحقيق النتائج المطالب بها</a:t>
            </a:r>
            <a:r>
              <a:rPr lang="en-US" sz="2400" b="1" dirty="0" smtClean="0">
                <a:effectLst/>
                <a:latin typeface="Simplified Arabic"/>
                <a:ea typeface="Calibri"/>
                <a:cs typeface="Arial"/>
              </a:rPr>
              <a:t>.</a:t>
            </a:r>
            <a:endParaRPr lang="en-US" b="1" dirty="0">
              <a:ea typeface="Calibri"/>
              <a:cs typeface="Arial"/>
            </a:endParaRPr>
          </a:p>
          <a:p>
            <a:pPr>
              <a:lnSpc>
                <a:spcPct val="115000"/>
              </a:lnSpc>
              <a:spcAft>
                <a:spcPts val="1000"/>
              </a:spcAft>
            </a:pPr>
            <a:r>
              <a:rPr lang="ar-IQ" sz="2400" b="1" dirty="0" smtClean="0">
                <a:effectLst/>
                <a:latin typeface="Simplified Arabic"/>
                <a:ea typeface="Calibri"/>
                <a:cs typeface="Arial"/>
              </a:rPr>
              <a:t>4- </a:t>
            </a:r>
            <a:r>
              <a:rPr lang="en-US" sz="2400" b="1" dirty="0" smtClean="0">
                <a:effectLst/>
                <a:latin typeface="Simplified Arabic"/>
                <a:ea typeface="Calibri"/>
                <a:cs typeface="Arial"/>
              </a:rPr>
              <a:t> </a:t>
            </a:r>
            <a:r>
              <a:rPr lang="ar-SA" sz="2400" b="1" dirty="0">
                <a:ea typeface="Calibri"/>
                <a:cs typeface="Simplified Arabic"/>
              </a:rPr>
              <a:t>يجب توفير مستلزمات العمل من موارد, و أدوات, و معلومات, التي تمكن الموظف من القيام بالدور المطلوب منه</a:t>
            </a:r>
            <a:r>
              <a:rPr lang="en-US" sz="2400" b="1" dirty="0" smtClean="0">
                <a:effectLst/>
                <a:latin typeface="Simplified Arabic"/>
                <a:ea typeface="Calibri"/>
                <a:cs typeface="Arial"/>
              </a:rPr>
              <a:t>. </a:t>
            </a:r>
            <a:endParaRPr lang="en-US" b="1" dirty="0">
              <a:ea typeface="Calibri"/>
              <a:cs typeface="Arial"/>
            </a:endParaRPr>
          </a:p>
        </p:txBody>
      </p:sp>
    </p:spTree>
    <p:extLst>
      <p:ext uri="{BB962C8B-B14F-4D97-AF65-F5344CB8AC3E}">
        <p14:creationId xmlns:p14="http://schemas.microsoft.com/office/powerpoint/2010/main" val="999864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64704"/>
            <a:ext cx="8208912" cy="2704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ct val="115000"/>
              </a:lnSpc>
              <a:spcAft>
                <a:spcPts val="1000"/>
              </a:spcAft>
            </a:pPr>
            <a:r>
              <a:rPr lang="ar-SA" sz="3600" b="1" dirty="0">
                <a:ea typeface="Calibri"/>
                <a:cs typeface="Simplified Arabic"/>
              </a:rPr>
              <a:t>تعريف التنظيم</a:t>
            </a:r>
            <a:r>
              <a:rPr lang="en-US" sz="3600" b="1" dirty="0" smtClean="0">
                <a:effectLst/>
                <a:latin typeface="Simplified Arabic"/>
                <a:ea typeface="Calibri"/>
                <a:cs typeface="Arial"/>
              </a:rPr>
              <a:t>:</a:t>
            </a:r>
            <a:endParaRPr lang="en-US" dirty="0">
              <a:ea typeface="Calibri"/>
              <a:cs typeface="Arial"/>
            </a:endParaRPr>
          </a:p>
          <a:p>
            <a:r>
              <a:rPr lang="ar-SA" sz="2400" dirty="0" smtClean="0">
                <a:effectLst/>
                <a:ea typeface="Calibri"/>
                <a:cs typeface="Simplified Arabic"/>
              </a:rPr>
              <a:t>التنظيم يبين العلاقات بين الأنشطة والسلطات. "وارين بلنكت" و "ريموند اتنر" في كتابهم "مقدمة الإدارة" عرّفا وظيفة التنظيم على أنها عملية دمج الموارد البشرية والمادية من خلال هيكل رسمي يبين المهام والسلطات. هو التوزيع المناسب للإفراد و الواجبات وتحديد الاختصاصات و توضيح السلطات والمسؤوليات داخل منظمة من أجل تحقيق هدف منشود</a:t>
            </a:r>
            <a:endParaRPr lang="ar-IQ" sz="2400" dirty="0"/>
          </a:p>
        </p:txBody>
      </p:sp>
      <p:sp>
        <p:nvSpPr>
          <p:cNvPr id="3" name="مستطيل 2"/>
          <p:cNvSpPr/>
          <p:nvPr/>
        </p:nvSpPr>
        <p:spPr>
          <a:xfrm>
            <a:off x="611560" y="3707682"/>
            <a:ext cx="7992888" cy="233910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nSpc>
                <a:spcPct val="115000"/>
              </a:lnSpc>
              <a:spcAft>
                <a:spcPts val="1000"/>
              </a:spcAft>
            </a:pPr>
            <a:r>
              <a:rPr lang="en-US" sz="3200" dirty="0">
                <a:solidFill>
                  <a:prstClr val="black"/>
                </a:solidFill>
                <a:latin typeface="Simplified Arabic"/>
                <a:ea typeface="Calibri"/>
                <a:cs typeface="Arial"/>
              </a:rPr>
              <a:t>* </a:t>
            </a:r>
            <a:r>
              <a:rPr lang="ar-SA" sz="3200" dirty="0">
                <a:solidFill>
                  <a:prstClr val="black"/>
                </a:solidFill>
                <a:ea typeface="Calibri"/>
                <a:cs typeface="Simplified Arabic"/>
              </a:rPr>
              <a:t>يعرف التنظيم هو الشكل الذي تتعاون فيه جهود جماعية لتحقيق هدف</a:t>
            </a:r>
            <a:r>
              <a:rPr lang="en-US" sz="3200" dirty="0">
                <a:solidFill>
                  <a:prstClr val="black"/>
                </a:solidFill>
                <a:latin typeface="Simplified Arabic"/>
                <a:ea typeface="Calibri"/>
                <a:cs typeface="Arial"/>
              </a:rPr>
              <a:t> . </a:t>
            </a:r>
            <a:r>
              <a:rPr lang="ar-SA" sz="3200" dirty="0">
                <a:solidFill>
                  <a:prstClr val="black"/>
                </a:solidFill>
                <a:ea typeface="Calibri"/>
                <a:cs typeface="Simplified Arabic"/>
              </a:rPr>
              <a:t>كما يمكن ان نعرف التنظيم بانه عملية ترتيب وتوزيع الموظفين بطريقة تؤدي إلى سرعة تحقيق الهدف عن طريق توزيع السلطات والمهام</a:t>
            </a:r>
            <a:r>
              <a:rPr lang="en-US" sz="3200" dirty="0">
                <a:solidFill>
                  <a:prstClr val="black"/>
                </a:solidFill>
                <a:latin typeface="Simplified Arabic"/>
                <a:ea typeface="Calibri"/>
                <a:cs typeface="Arial"/>
              </a:rPr>
              <a:t>.</a:t>
            </a:r>
            <a:endParaRPr lang="en-US" sz="2400" dirty="0">
              <a:solidFill>
                <a:prstClr val="black"/>
              </a:solidFill>
              <a:ea typeface="Calibri"/>
              <a:cs typeface="Arial"/>
            </a:endParaRPr>
          </a:p>
        </p:txBody>
      </p:sp>
    </p:spTree>
    <p:extLst>
      <p:ext uri="{BB962C8B-B14F-4D97-AF65-F5344CB8AC3E}">
        <p14:creationId xmlns:p14="http://schemas.microsoft.com/office/powerpoint/2010/main" val="1150864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11049"/>
            <a:ext cx="8280920" cy="583031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15000"/>
              </a:lnSpc>
              <a:spcAft>
                <a:spcPts val="1000"/>
              </a:spcAft>
            </a:pPr>
            <a:r>
              <a:rPr lang="ar-SA" sz="2400" b="1" dirty="0" smtClean="0">
                <a:ea typeface="Calibri"/>
                <a:cs typeface="Simplified Arabic"/>
              </a:rPr>
              <a:t>ويعرف </a:t>
            </a:r>
            <a:r>
              <a:rPr lang="ar-SA" sz="2400" b="1" dirty="0">
                <a:ea typeface="Calibri"/>
                <a:cs typeface="Simplified Arabic"/>
              </a:rPr>
              <a:t>عبد الحميد بهجت التنظيم بانه" الشكل الذي تبدو عليه الجماعة الانسانية بغرض تحقيق هدف </a:t>
            </a:r>
            <a:r>
              <a:rPr lang="ar-SA" sz="2400" b="1" dirty="0" smtClean="0">
                <a:ea typeface="Calibri"/>
                <a:cs typeface="Simplified Arabic"/>
              </a:rPr>
              <a:t>مشترك«</a:t>
            </a:r>
            <a:endParaRPr lang="ar-IQ" sz="2400" b="1" dirty="0" smtClean="0">
              <a:ea typeface="Calibri"/>
              <a:cs typeface="Simplified Arabic"/>
            </a:endParaRPr>
          </a:p>
          <a:p>
            <a:pPr>
              <a:lnSpc>
                <a:spcPct val="115000"/>
              </a:lnSpc>
              <a:spcAft>
                <a:spcPts val="1000"/>
              </a:spcAft>
            </a:pPr>
            <a:r>
              <a:rPr lang="ar-SA" sz="2400" b="1" dirty="0" smtClean="0">
                <a:ea typeface="Calibri"/>
                <a:cs typeface="Simplified Arabic"/>
              </a:rPr>
              <a:t> </a:t>
            </a:r>
            <a:r>
              <a:rPr lang="ar-SA" sz="2400" b="1" dirty="0">
                <a:ea typeface="Calibri"/>
                <a:cs typeface="Simplified Arabic"/>
              </a:rPr>
              <a:t>بينما تعرفه عطيات حطاب بانه" تحديد وتنسيق الجهود البشرية لتحقيق الأهداف وتنفيذ السياسات </a:t>
            </a:r>
            <a:r>
              <a:rPr lang="ar-SA" sz="2400" b="1" dirty="0" smtClean="0">
                <a:ea typeface="Calibri"/>
                <a:cs typeface="Simplified Arabic"/>
              </a:rPr>
              <a:t>المرسومة </a:t>
            </a:r>
            <a:r>
              <a:rPr lang="ar-SA" sz="2400" b="1" dirty="0">
                <a:ea typeface="Calibri"/>
                <a:cs typeface="Simplified Arabic"/>
              </a:rPr>
              <a:t>بأقل تكلفة </a:t>
            </a:r>
            <a:r>
              <a:rPr lang="ar-SA" sz="2400" b="1" dirty="0" smtClean="0">
                <a:ea typeface="Calibri"/>
                <a:cs typeface="Simplified Arabic"/>
              </a:rPr>
              <a:t>ممكنه</a:t>
            </a:r>
            <a:endParaRPr lang="en-US" sz="2400" b="1" dirty="0" smtClean="0">
              <a:ea typeface="Calibri"/>
              <a:cs typeface="Simplified Arabic"/>
            </a:endParaRPr>
          </a:p>
          <a:p>
            <a:pPr>
              <a:lnSpc>
                <a:spcPct val="115000"/>
              </a:lnSpc>
              <a:spcAft>
                <a:spcPts val="1000"/>
              </a:spcAft>
            </a:pPr>
            <a:r>
              <a:rPr lang="en-US" sz="2400" b="1" dirty="0" smtClean="0">
                <a:effectLst/>
                <a:latin typeface="Simplified Arabic"/>
                <a:ea typeface="Calibri"/>
                <a:cs typeface="Arial"/>
              </a:rPr>
              <a:t>.</a:t>
            </a:r>
            <a:r>
              <a:rPr lang="ar-SA" sz="2400" b="1" dirty="0">
                <a:ea typeface="Calibri"/>
                <a:cs typeface="Simplified Arabic"/>
              </a:rPr>
              <a:t>وهو الترتيب المنظم للمجهودات الجماعية من أجل الوصول إلى وحدة النشاطات سعياً إلى تحقيق هدف مشترك. </a:t>
            </a:r>
            <a:endParaRPr lang="en-US" sz="2400" b="1" dirty="0" smtClean="0">
              <a:ea typeface="Calibri"/>
              <a:cs typeface="Simplified Arabic"/>
            </a:endParaRPr>
          </a:p>
          <a:p>
            <a:pPr>
              <a:lnSpc>
                <a:spcPct val="115000"/>
              </a:lnSpc>
              <a:spcAft>
                <a:spcPts val="1000"/>
              </a:spcAft>
            </a:pPr>
            <a:r>
              <a:rPr lang="ar-SA" sz="2400" b="1" dirty="0" smtClean="0">
                <a:ea typeface="Calibri"/>
                <a:cs typeface="Simplified Arabic"/>
              </a:rPr>
              <a:t>(</a:t>
            </a:r>
            <a:r>
              <a:rPr lang="ar-SA" sz="2400" b="1" dirty="0">
                <a:ea typeface="Calibri"/>
                <a:cs typeface="Simplified Arabic"/>
              </a:rPr>
              <a:t>جيمس موني) والتنظيم هو عملية تصميم أساسها تقسيم العمل و تحديد المسئوليات و السلطات و العلاقات الناشئة من تقسيم العمل لتحقيق التنسيق اللازم لبلوغ الهدف المحدد</a:t>
            </a:r>
            <a:r>
              <a:rPr lang="ar-SA" sz="2400" b="1" dirty="0" smtClean="0">
                <a:ea typeface="Calibri"/>
                <a:cs typeface="Simplified Arabic"/>
              </a:rPr>
              <a:t>.</a:t>
            </a:r>
            <a:endParaRPr lang="en-US" sz="2400" b="1" dirty="0" smtClean="0">
              <a:ea typeface="Calibri"/>
              <a:cs typeface="Simplified Arabic"/>
            </a:endParaRPr>
          </a:p>
          <a:p>
            <a:pPr>
              <a:lnSpc>
                <a:spcPct val="115000"/>
              </a:lnSpc>
              <a:spcAft>
                <a:spcPts val="1000"/>
              </a:spcAft>
            </a:pPr>
            <a:r>
              <a:rPr lang="ar-SA" sz="2400" b="1" dirty="0" smtClean="0">
                <a:ea typeface="Calibri"/>
                <a:cs typeface="Simplified Arabic"/>
              </a:rPr>
              <a:t> </a:t>
            </a:r>
            <a:r>
              <a:rPr lang="ar-SA" sz="2400" b="1" dirty="0">
                <a:ea typeface="Calibri"/>
                <a:cs typeface="Simplified Arabic"/>
              </a:rPr>
              <a:t>(لبدال إيرويك)التنظيم هو تقسيم و تجميع العمل الواجب تنفيذه في وظائف مفردة ثم تحديد العلاقات المقررة بين الأفراد الذين يشغلون هذه الوظائف. </a:t>
            </a:r>
            <a:endParaRPr lang="en-US" sz="2400" b="1" dirty="0" smtClean="0">
              <a:ea typeface="Calibri"/>
              <a:cs typeface="Simplified Arabic"/>
            </a:endParaRPr>
          </a:p>
          <a:p>
            <a:pPr>
              <a:lnSpc>
                <a:spcPct val="115000"/>
              </a:lnSpc>
              <a:spcAft>
                <a:spcPts val="1000"/>
              </a:spcAft>
            </a:pPr>
            <a:r>
              <a:rPr lang="ar-SA" sz="2400" b="1" dirty="0" smtClean="0">
                <a:ea typeface="Calibri"/>
                <a:cs typeface="Simplified Arabic"/>
              </a:rPr>
              <a:t>(</a:t>
            </a:r>
            <a:r>
              <a:rPr lang="ar-SA" sz="2400" b="1" dirty="0">
                <a:ea typeface="Calibri"/>
                <a:cs typeface="Simplified Arabic"/>
              </a:rPr>
              <a:t>وليام نيومان)التنظيم هو منظمة بمعنى نظام</a:t>
            </a:r>
            <a:r>
              <a:rPr lang="en-US" sz="2400" b="1" dirty="0" smtClean="0">
                <a:effectLst/>
                <a:latin typeface="Simplified Arabic"/>
                <a:ea typeface="Calibri"/>
                <a:cs typeface="Arial"/>
              </a:rPr>
              <a:t> System. (</a:t>
            </a:r>
            <a:r>
              <a:rPr lang="ar-IQ" sz="2400" b="1" dirty="0" smtClean="0">
                <a:ea typeface="Calibri"/>
                <a:cs typeface="Simplified Arabic"/>
              </a:rPr>
              <a:t>.</a:t>
            </a:r>
            <a:endParaRPr lang="en-US" b="1" dirty="0">
              <a:ea typeface="Calibri"/>
              <a:cs typeface="Arial"/>
            </a:endParaRPr>
          </a:p>
        </p:txBody>
      </p:sp>
    </p:spTree>
    <p:extLst>
      <p:ext uri="{BB962C8B-B14F-4D97-AF65-F5344CB8AC3E}">
        <p14:creationId xmlns:p14="http://schemas.microsoft.com/office/powerpoint/2010/main" val="220447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290210"/>
            <a:ext cx="8424936" cy="544559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ct val="115000"/>
              </a:lnSpc>
              <a:spcAft>
                <a:spcPts val="1000"/>
              </a:spcAft>
            </a:pPr>
            <a:r>
              <a:rPr lang="ar-SA" sz="3600" b="1" dirty="0">
                <a:ea typeface="Calibri"/>
                <a:cs typeface="Simplified Arabic"/>
              </a:rPr>
              <a:t>تعريف المنظ</a:t>
            </a:r>
            <a:r>
              <a:rPr lang="ar-IQ" sz="3600" b="1" dirty="0">
                <a:ea typeface="Calibri"/>
                <a:cs typeface="Simplified Arabic"/>
              </a:rPr>
              <a:t>مة :</a:t>
            </a:r>
            <a:endParaRPr lang="en-US" sz="2000" b="1" dirty="0">
              <a:ea typeface="Calibri"/>
              <a:cs typeface="Arial"/>
            </a:endParaRPr>
          </a:p>
          <a:p>
            <a:pPr>
              <a:lnSpc>
                <a:spcPct val="115000"/>
              </a:lnSpc>
              <a:spcAft>
                <a:spcPts val="1000"/>
              </a:spcAft>
            </a:pPr>
            <a:r>
              <a:rPr lang="en-US" sz="2800" b="1" dirty="0" smtClean="0">
                <a:effectLst/>
                <a:latin typeface="Simplified Arabic"/>
                <a:ea typeface="Calibri"/>
                <a:cs typeface="Arial"/>
              </a:rPr>
              <a:t>* </a:t>
            </a:r>
            <a:r>
              <a:rPr lang="ar-SA" sz="2800" b="1" dirty="0">
                <a:ea typeface="Calibri"/>
                <a:cs typeface="Simplified Arabic"/>
              </a:rPr>
              <a:t>تعني المنظمة هي تلك المؤسسات التي ينتمي الفرد أليها وتهدف الى تقديم نفع أو قيمه جديدة مثل الشركات والمصانع والبنوك والمدارس .....الخ من مؤسســات النفع العام أو الخاص</a:t>
            </a:r>
            <a:r>
              <a:rPr lang="en-US" sz="2800" b="1" dirty="0" smtClean="0">
                <a:effectLst/>
                <a:latin typeface="Simplified Arabic"/>
                <a:ea typeface="Calibri"/>
                <a:cs typeface="Arial"/>
              </a:rPr>
              <a:t> . </a:t>
            </a:r>
            <a:endParaRPr lang="en-US" sz="2000" b="1" dirty="0">
              <a:ea typeface="Calibri"/>
              <a:cs typeface="Arial"/>
            </a:endParaRPr>
          </a:p>
          <a:p>
            <a:pPr>
              <a:lnSpc>
                <a:spcPct val="115000"/>
              </a:lnSpc>
              <a:spcAft>
                <a:spcPts val="1000"/>
              </a:spcAft>
            </a:pPr>
            <a:r>
              <a:rPr lang="en-US" sz="2800" b="1" dirty="0" smtClean="0">
                <a:effectLst/>
                <a:latin typeface="Simplified Arabic"/>
                <a:ea typeface="Calibri"/>
                <a:cs typeface="Arial"/>
              </a:rPr>
              <a:t>* </a:t>
            </a:r>
            <a:r>
              <a:rPr lang="ar-SA" sz="2800" b="1" dirty="0">
                <a:ea typeface="Calibri"/>
                <a:cs typeface="Simplified Arabic"/>
              </a:rPr>
              <a:t>كما يشير مفهوم المنظمة الى تلك الهيئات ذات الطابع المدني التي تعمل ضمن مجالات </a:t>
            </a:r>
            <a:r>
              <a:rPr lang="ar-SA" sz="2800" b="1" dirty="0" smtClean="0">
                <a:ea typeface="Calibri"/>
                <a:cs typeface="Simplified Arabic"/>
              </a:rPr>
              <a:t>تنموية </a:t>
            </a:r>
            <a:r>
              <a:rPr lang="ar-SA" sz="2800" b="1" dirty="0">
                <a:ea typeface="Calibri"/>
                <a:cs typeface="Simplified Arabic"/>
              </a:rPr>
              <a:t>مختلفة عمليه ، ثقافيه ، خيريه ، </a:t>
            </a:r>
            <a:r>
              <a:rPr lang="ar-SA" sz="2800" b="1" dirty="0" smtClean="0">
                <a:ea typeface="Calibri"/>
                <a:cs typeface="Simplified Arabic"/>
              </a:rPr>
              <a:t>تربوية </a:t>
            </a:r>
            <a:r>
              <a:rPr lang="ar-SA" sz="2800" b="1" dirty="0">
                <a:ea typeface="Calibri"/>
                <a:cs typeface="Simplified Arabic"/>
              </a:rPr>
              <a:t>، قانونيه ، ...الخ دون تميز على أساس عرق أو لون أو دين أو جنس وتعرف المنظمة بأنها مؤسسات ينتمـي لها مجموعه من الإفراد تهدف الى تحقيق النفع في مختلف المجالات وتسمى منظمه لوجود طابع التنظيم وتقسيـم الأدوار داخل المؤسسة</a:t>
            </a:r>
            <a:r>
              <a:rPr lang="en-US" sz="2800" b="1" dirty="0" smtClean="0">
                <a:effectLst/>
                <a:latin typeface="Simplified Arabic"/>
                <a:ea typeface="Calibri"/>
                <a:cs typeface="Arial"/>
              </a:rPr>
              <a:t> .</a:t>
            </a:r>
            <a:endParaRPr lang="en-US" sz="2000" b="1" dirty="0">
              <a:ea typeface="Calibri"/>
              <a:cs typeface="Arial"/>
            </a:endParaRPr>
          </a:p>
        </p:txBody>
      </p:sp>
    </p:spTree>
    <p:extLst>
      <p:ext uri="{BB962C8B-B14F-4D97-AF65-F5344CB8AC3E}">
        <p14:creationId xmlns:p14="http://schemas.microsoft.com/office/powerpoint/2010/main" val="224896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1851</Words>
  <Application>Microsoft Office PowerPoint</Application>
  <PresentationFormat>عرض على الشاشة (4:3)</PresentationFormat>
  <Paragraphs>105</Paragraphs>
  <Slides>22</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2</vt:i4>
      </vt:variant>
      <vt:variant>
        <vt:lpstr>عناوين الشرائح</vt:lpstr>
      </vt:variant>
      <vt:variant>
        <vt:i4>22</vt:i4>
      </vt:variant>
    </vt:vector>
  </HeadingPairs>
  <TitlesOfParts>
    <vt:vector size="33" baseType="lpstr">
      <vt:lpstr>Arial</vt:lpstr>
      <vt:lpstr>Calibri</vt:lpstr>
      <vt:lpstr>Constantia</vt:lpstr>
      <vt:lpstr>Majalla UI</vt:lpstr>
      <vt:lpstr>mohammad bold art 1</vt:lpstr>
      <vt:lpstr>Simplified Arabic</vt:lpstr>
      <vt:lpstr>Times New Roman</vt:lpstr>
      <vt:lpstr>Traditional Arabic</vt:lpstr>
      <vt:lpstr>Wingdings 2</vt:lpstr>
      <vt:lpstr>تدفق</vt:lpstr>
      <vt:lpstr>1_تدفق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التنظيم في المجال الرياضي</dc:title>
  <dc:creator>DR.Ahmed Saker 2o1O</dc:creator>
  <cp:lastModifiedBy>Dr. Abdul Haleem</cp:lastModifiedBy>
  <cp:revision>11</cp:revision>
  <dcterms:created xsi:type="dcterms:W3CDTF">2017-10-06T19:01:12Z</dcterms:created>
  <dcterms:modified xsi:type="dcterms:W3CDTF">2018-12-10T20:06:05Z</dcterms:modified>
</cp:coreProperties>
</file>